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3"/>
  </p:notesMasterIdLst>
  <p:sldIdLst>
    <p:sldId id="256" r:id="rId2"/>
    <p:sldId id="258" r:id="rId3"/>
    <p:sldId id="259" r:id="rId4"/>
    <p:sldId id="332" r:id="rId5"/>
    <p:sldId id="333" r:id="rId6"/>
    <p:sldId id="335" r:id="rId7"/>
    <p:sldId id="334" r:id="rId8"/>
    <p:sldId id="261" r:id="rId9"/>
    <p:sldId id="262" r:id="rId10"/>
    <p:sldId id="286" r:id="rId11"/>
    <p:sldId id="305" r:id="rId12"/>
    <p:sldId id="276" r:id="rId13"/>
    <p:sldId id="270" r:id="rId14"/>
    <p:sldId id="304" r:id="rId15"/>
    <p:sldId id="272" r:id="rId16"/>
    <p:sldId id="309" r:id="rId17"/>
    <p:sldId id="273" r:id="rId18"/>
    <p:sldId id="269" r:id="rId19"/>
    <p:sldId id="287" r:id="rId20"/>
    <p:sldId id="268" r:id="rId21"/>
    <p:sldId id="274" r:id="rId22"/>
    <p:sldId id="340" r:id="rId23"/>
    <p:sldId id="315" r:id="rId24"/>
    <p:sldId id="316" r:id="rId25"/>
    <p:sldId id="317" r:id="rId26"/>
    <p:sldId id="318" r:id="rId27"/>
    <p:sldId id="319" r:id="rId28"/>
    <p:sldId id="320" r:id="rId29"/>
    <p:sldId id="321" r:id="rId30"/>
    <p:sldId id="322" r:id="rId31"/>
    <p:sldId id="306" r:id="rId32"/>
    <p:sldId id="324" r:id="rId33"/>
    <p:sldId id="325" r:id="rId34"/>
    <p:sldId id="284" r:id="rId35"/>
    <p:sldId id="288" r:id="rId36"/>
    <p:sldId id="336" r:id="rId37"/>
    <p:sldId id="289" r:id="rId38"/>
    <p:sldId id="302" r:id="rId39"/>
    <p:sldId id="303" r:id="rId40"/>
    <p:sldId id="323" r:id="rId41"/>
    <p:sldId id="33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89638" autoAdjust="0"/>
  </p:normalViewPr>
  <p:slideViewPr>
    <p:cSldViewPr>
      <p:cViewPr varScale="1">
        <p:scale>
          <a:sx n="67" d="100"/>
          <a:sy n="67" d="100"/>
        </p:scale>
        <p:origin x="1200"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6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2D6F-080D-481C-A41B-618514777E69}" type="datetimeFigureOut">
              <a:rPr lang="en-US" smtClean="0"/>
              <a:t>2/27/2019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F76D1-8001-44DC-AC7B-C9C1584005BE}" type="slidenum">
              <a:rPr lang="en-US" smtClean="0"/>
              <a:t>‹#›</a:t>
            </a:fld>
            <a:endParaRPr lang="en-US" dirty="0"/>
          </a:p>
        </p:txBody>
      </p:sp>
    </p:spTree>
    <p:extLst>
      <p:ext uri="{BB962C8B-B14F-4D97-AF65-F5344CB8AC3E}">
        <p14:creationId xmlns:p14="http://schemas.microsoft.com/office/powerpoint/2010/main" val="334062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2C0072-7B45-4522-B8BE-0BC0B8BE0E02}" type="slidenum">
              <a:rPr lang="en-US" altLang="en-US">
                <a:solidFill>
                  <a:srgbClr val="000000"/>
                </a:solidFill>
                <a:latin typeface="Arial" charset="0"/>
              </a:rPr>
              <a:pPr fontAlgn="base">
                <a:spcBef>
                  <a:spcPct val="0"/>
                </a:spcBef>
                <a:spcAft>
                  <a:spcPct val="0"/>
                </a:spcAft>
              </a:pPr>
              <a:t>4</a:t>
            </a:fld>
            <a:endParaRPr lang="en-US" altLang="en-US">
              <a:solidFill>
                <a:srgbClr val="000000"/>
              </a:solidFill>
              <a:latin typeface="Arial" charset="0"/>
            </a:endParaRPr>
          </a:p>
        </p:txBody>
      </p:sp>
    </p:spTree>
    <p:extLst>
      <p:ext uri="{BB962C8B-B14F-4D97-AF65-F5344CB8AC3E}">
        <p14:creationId xmlns:p14="http://schemas.microsoft.com/office/powerpoint/2010/main" val="336011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2933A4-1C5C-4062-947A-B6CF4433B14C}" type="slidenum">
              <a:rPr lang="en-US" altLang="en-US">
                <a:solidFill>
                  <a:srgbClr val="000000"/>
                </a:solidFill>
                <a:latin typeface="Arial" charset="0"/>
              </a:rPr>
              <a:pPr fontAlgn="base">
                <a:spcBef>
                  <a:spcPct val="0"/>
                </a:spcBef>
                <a:spcAft>
                  <a:spcPct val="0"/>
                </a:spcAft>
              </a:pPr>
              <a:t>17</a:t>
            </a:fld>
            <a:endParaRPr lang="en-US" altLang="en-US" dirty="0">
              <a:solidFill>
                <a:srgbClr val="000000"/>
              </a:solidFill>
              <a:latin typeface="Arial" charset="0"/>
            </a:endParaRPr>
          </a:p>
        </p:txBody>
      </p:sp>
    </p:spTree>
    <p:extLst>
      <p:ext uri="{BB962C8B-B14F-4D97-AF65-F5344CB8AC3E}">
        <p14:creationId xmlns:p14="http://schemas.microsoft.com/office/powerpoint/2010/main" val="107244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86">
              <a:defRPr>
                <a:solidFill>
                  <a:schemeClr val="tx1"/>
                </a:solidFill>
                <a:latin typeface="Arial" charset="0"/>
              </a:defRPr>
            </a:lvl1pPr>
            <a:lvl2pPr marL="729017" indent="-280391" defTabSz="914386">
              <a:defRPr>
                <a:solidFill>
                  <a:schemeClr val="tx1"/>
                </a:solidFill>
                <a:latin typeface="Arial" charset="0"/>
              </a:defRPr>
            </a:lvl2pPr>
            <a:lvl3pPr marL="1121564" indent="-224312" defTabSz="914386">
              <a:defRPr>
                <a:solidFill>
                  <a:schemeClr val="tx1"/>
                </a:solidFill>
                <a:latin typeface="Arial" charset="0"/>
              </a:defRPr>
            </a:lvl3pPr>
            <a:lvl4pPr marL="1570189" indent="-224312" defTabSz="914386">
              <a:defRPr>
                <a:solidFill>
                  <a:schemeClr val="tx1"/>
                </a:solidFill>
                <a:latin typeface="Arial" charset="0"/>
              </a:defRPr>
            </a:lvl4pPr>
            <a:lvl5pPr marL="2018816" indent="-224312" defTabSz="914386">
              <a:defRPr>
                <a:solidFill>
                  <a:schemeClr val="tx1"/>
                </a:solidFill>
                <a:latin typeface="Arial" charset="0"/>
              </a:defRPr>
            </a:lvl5pPr>
            <a:lvl6pPr marL="2467441" indent="-224312" defTabSz="914386" eaLnBrk="0" fontAlgn="base" hangingPunct="0">
              <a:spcBef>
                <a:spcPct val="0"/>
              </a:spcBef>
              <a:spcAft>
                <a:spcPct val="0"/>
              </a:spcAft>
              <a:defRPr>
                <a:solidFill>
                  <a:schemeClr val="tx1"/>
                </a:solidFill>
                <a:latin typeface="Arial" charset="0"/>
              </a:defRPr>
            </a:lvl6pPr>
            <a:lvl7pPr marL="2916065" indent="-224312" defTabSz="914386" eaLnBrk="0" fontAlgn="base" hangingPunct="0">
              <a:spcBef>
                <a:spcPct val="0"/>
              </a:spcBef>
              <a:spcAft>
                <a:spcPct val="0"/>
              </a:spcAft>
              <a:defRPr>
                <a:solidFill>
                  <a:schemeClr val="tx1"/>
                </a:solidFill>
                <a:latin typeface="Arial" charset="0"/>
              </a:defRPr>
            </a:lvl7pPr>
            <a:lvl8pPr marL="3364692" indent="-224312" defTabSz="914386" eaLnBrk="0" fontAlgn="base" hangingPunct="0">
              <a:spcBef>
                <a:spcPct val="0"/>
              </a:spcBef>
              <a:spcAft>
                <a:spcPct val="0"/>
              </a:spcAft>
              <a:defRPr>
                <a:solidFill>
                  <a:schemeClr val="tx1"/>
                </a:solidFill>
                <a:latin typeface="Arial" charset="0"/>
              </a:defRPr>
            </a:lvl8pPr>
            <a:lvl9pPr marL="3813317" indent="-224312" defTabSz="914386" eaLnBrk="0" fontAlgn="base" hangingPunct="0">
              <a:spcBef>
                <a:spcPct val="0"/>
              </a:spcBef>
              <a:spcAft>
                <a:spcPct val="0"/>
              </a:spcAft>
              <a:defRPr>
                <a:solidFill>
                  <a:schemeClr val="tx1"/>
                </a:solidFill>
                <a:latin typeface="Arial" charset="0"/>
              </a:defRPr>
            </a:lvl9pPr>
          </a:lstStyle>
          <a:p>
            <a:fld id="{ED8896A9-DDB6-4CFB-8AD5-673D66D5E83F}" type="slidenum">
              <a:rPr lang="en-US" altLang="en-US" smtClean="0">
                <a:latin typeface="Times New Roman" pitchFamily="18" charset="0"/>
              </a:rPr>
              <a:pPr/>
              <a:t>18</a:t>
            </a:fld>
            <a:endParaRPr lang="en-US" altLang="en-US" dirty="0">
              <a:latin typeface="Times New Roman"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0" y="4122295"/>
            <a:ext cx="6858000" cy="4497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Do not stop a child from making a disclosure, but do not ask additional questions.  </a:t>
            </a:r>
            <a:r>
              <a:rPr lang="en-US" altLang="en-US" dirty="0">
                <a:cs typeface="Times New Roman" pitchFamily="18" charset="0"/>
              </a:rPr>
              <a:t>CPS and law enforcement use forensic specialists to interview children to obtain all of the facts regarding the alleged abuse or neglect.</a:t>
            </a:r>
          </a:p>
          <a:p>
            <a:endParaRPr lang="en-US" altLang="en-US" dirty="0">
              <a:cs typeface="Times New Roman" pitchFamily="18" charset="0"/>
            </a:endParaRPr>
          </a:p>
          <a:p>
            <a:r>
              <a:rPr lang="en-US" altLang="en-US" dirty="0"/>
              <a:t>If the child gives you a narrative about the abuse, please DO NOT ask questions that the child has already clearly answered. </a:t>
            </a:r>
          </a:p>
          <a:p>
            <a:r>
              <a:rPr lang="en-US" altLang="en-US" dirty="0"/>
              <a:t>	</a:t>
            </a:r>
          </a:p>
          <a:p>
            <a:r>
              <a:rPr lang="en-US" altLang="en-US" dirty="0"/>
              <a:t>If the child does disclose in a narrative format, it is very important to ask the child ONLY 4 questions.  Asking additional questions may contaminate a case. </a:t>
            </a:r>
          </a:p>
          <a:p>
            <a:r>
              <a:rPr lang="en-US" altLang="en-US" b="1" dirty="0"/>
              <a:t>1.  What happened?</a:t>
            </a:r>
            <a:r>
              <a:rPr lang="en-US" altLang="en-US" dirty="0"/>
              <a:t> </a:t>
            </a:r>
          </a:p>
          <a:p>
            <a:r>
              <a:rPr lang="en-US" altLang="en-US" dirty="0"/>
              <a:t>CPS and/or law enforcement need facts/background to open a case.  This will help them determine what type of abuse has occurred and gives them guidance as to who needs to be notified.</a:t>
            </a:r>
          </a:p>
          <a:p>
            <a:r>
              <a:rPr lang="en-US" altLang="en-US" b="1" dirty="0"/>
              <a:t>2. Who did this to you?</a:t>
            </a:r>
            <a:r>
              <a:rPr lang="en-US" altLang="en-US" dirty="0"/>
              <a:t> </a:t>
            </a:r>
          </a:p>
          <a:p>
            <a:r>
              <a:rPr lang="en-US" altLang="en-US" dirty="0"/>
              <a:t>CPS and/or law enforcement need to know who is abusing the child.  This will indicate who needs to be notified: CPS or law enforcement or both. </a:t>
            </a:r>
          </a:p>
          <a:p>
            <a:r>
              <a:rPr lang="en-US" altLang="en-US" b="1" dirty="0"/>
              <a:t>3. Where were you when this happened?</a:t>
            </a:r>
            <a:r>
              <a:rPr lang="en-US" altLang="en-US" dirty="0"/>
              <a:t> </a:t>
            </a:r>
          </a:p>
          <a:p>
            <a:r>
              <a:rPr lang="en-US" altLang="en-US" dirty="0"/>
              <a:t>This will help you determine which law enforcement agency you need to notify, as you will have to notify the agency where the crime occurred.</a:t>
            </a:r>
          </a:p>
          <a:p>
            <a:r>
              <a:rPr lang="en-US" altLang="en-US" b="1" dirty="0"/>
              <a:t>4.  When did this happen?</a:t>
            </a:r>
            <a:r>
              <a:rPr lang="en-US" altLang="en-US" dirty="0"/>
              <a:t> </a:t>
            </a:r>
          </a:p>
          <a:p>
            <a:r>
              <a:rPr lang="en-US" altLang="en-US" dirty="0"/>
              <a:t>This is important for response times; an abuse that occurred last night is going to get a quicker response than an abuse that occurred a year ago.</a:t>
            </a:r>
          </a:p>
          <a:p>
            <a:r>
              <a:rPr lang="en-US" altLang="en-US" dirty="0"/>
              <a:t>*Note: With younger children it may be difficult for them to give you the "WHEN" as they may not have an accurate sense of time, but do realize that you still have the obligation to take the information you have obtained and notify the appropriate agency as your mandate has been triggered to make a report.</a:t>
            </a:r>
          </a:p>
          <a:p>
            <a:endParaRPr lang="en-US" altLang="en-US" dirty="0">
              <a:cs typeface="Times New Roman" pitchFamily="18" charset="0"/>
            </a:endParaRPr>
          </a:p>
        </p:txBody>
      </p:sp>
    </p:spTree>
    <p:extLst>
      <p:ext uri="{BB962C8B-B14F-4D97-AF65-F5344CB8AC3E}">
        <p14:creationId xmlns:p14="http://schemas.microsoft.com/office/powerpoint/2010/main" val="105681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AF8288-3122-4EC6-8269-EAE27ECFCA2C}" type="slidenum">
              <a:rPr lang="en-US" smtClean="0"/>
              <a:pPr>
                <a:defRPr/>
              </a:pPr>
              <a:t>21</a:t>
            </a:fld>
            <a:endParaRPr lang="en-US" dirty="0"/>
          </a:p>
        </p:txBody>
      </p:sp>
    </p:spTree>
    <p:extLst>
      <p:ext uri="{BB962C8B-B14F-4D97-AF65-F5344CB8AC3E}">
        <p14:creationId xmlns:p14="http://schemas.microsoft.com/office/powerpoint/2010/main" val="273359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AF8288-3122-4EC6-8269-EAE27ECFCA2C}" type="slidenum">
              <a:rPr lang="en-US" smtClean="0"/>
              <a:pPr>
                <a:defRPr/>
              </a:pPr>
              <a:t>34</a:t>
            </a:fld>
            <a:endParaRPr lang="en-US" dirty="0"/>
          </a:p>
        </p:txBody>
      </p:sp>
    </p:spTree>
    <p:extLst>
      <p:ext uri="{BB962C8B-B14F-4D97-AF65-F5344CB8AC3E}">
        <p14:creationId xmlns:p14="http://schemas.microsoft.com/office/powerpoint/2010/main" val="251719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0F76D1-8001-44DC-AC7B-C9C1584005BE}" type="slidenum">
              <a:rPr lang="en-US" smtClean="0"/>
              <a:t>41</a:t>
            </a:fld>
            <a:endParaRPr lang="en-US" dirty="0"/>
          </a:p>
        </p:txBody>
      </p:sp>
    </p:spTree>
    <p:extLst>
      <p:ext uri="{BB962C8B-B14F-4D97-AF65-F5344CB8AC3E}">
        <p14:creationId xmlns:p14="http://schemas.microsoft.com/office/powerpoint/2010/main" val="261077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3ED9FE-C549-48A3-AAD2-742DA54AE0E7}" type="slidenum">
              <a:rPr lang="en-US" altLang="en-US">
                <a:solidFill>
                  <a:srgbClr val="000000"/>
                </a:solidFill>
                <a:latin typeface="Arial" charset="0"/>
              </a:rPr>
              <a:pPr fontAlgn="base">
                <a:spcBef>
                  <a:spcPct val="0"/>
                </a:spcBef>
                <a:spcAft>
                  <a:spcPct val="0"/>
                </a:spcAft>
              </a:pPr>
              <a:t>5</a:t>
            </a:fld>
            <a:endParaRPr lang="en-US" altLang="en-US">
              <a:solidFill>
                <a:srgbClr val="000000"/>
              </a:solidFill>
              <a:latin typeface="Arial" charset="0"/>
            </a:endParaRPr>
          </a:p>
        </p:txBody>
      </p:sp>
    </p:spTree>
    <p:extLst>
      <p:ext uri="{BB962C8B-B14F-4D97-AF65-F5344CB8AC3E}">
        <p14:creationId xmlns:p14="http://schemas.microsoft.com/office/powerpoint/2010/main" val="203662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6092F8-0CED-47CE-8E3E-A011F29199B7}" type="slidenum">
              <a:rPr lang="en-US" altLang="en-US">
                <a:solidFill>
                  <a:srgbClr val="000000"/>
                </a:solidFill>
                <a:latin typeface="Arial" charset="0"/>
              </a:rPr>
              <a:pPr fontAlgn="base">
                <a:spcBef>
                  <a:spcPct val="0"/>
                </a:spcBef>
                <a:spcAft>
                  <a:spcPct val="0"/>
                </a:spcAft>
              </a:pPr>
              <a:t>6</a:t>
            </a:fld>
            <a:endParaRPr lang="en-US" altLang="en-US">
              <a:solidFill>
                <a:srgbClr val="000000"/>
              </a:solidFill>
              <a:latin typeface="Arial" charset="0"/>
            </a:endParaRPr>
          </a:p>
        </p:txBody>
      </p:sp>
    </p:spTree>
    <p:extLst>
      <p:ext uri="{BB962C8B-B14F-4D97-AF65-F5344CB8AC3E}">
        <p14:creationId xmlns:p14="http://schemas.microsoft.com/office/powerpoint/2010/main" val="120516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52B91E-BA88-4D9A-ABEF-BB811CBD9C3C}" type="slidenum">
              <a:rPr lang="en-US" altLang="en-US">
                <a:solidFill>
                  <a:srgbClr val="000000"/>
                </a:solidFill>
                <a:latin typeface="Arial" charset="0"/>
              </a:rPr>
              <a:pPr fontAlgn="base">
                <a:spcBef>
                  <a:spcPct val="0"/>
                </a:spcBef>
                <a:spcAft>
                  <a:spcPct val="0"/>
                </a:spcAft>
              </a:pPr>
              <a:t>7</a:t>
            </a:fld>
            <a:endParaRPr lang="en-US" altLang="en-US">
              <a:solidFill>
                <a:srgbClr val="000000"/>
              </a:solidFill>
              <a:latin typeface="Arial" charset="0"/>
            </a:endParaRPr>
          </a:p>
        </p:txBody>
      </p:sp>
    </p:spTree>
    <p:extLst>
      <p:ext uri="{BB962C8B-B14F-4D97-AF65-F5344CB8AC3E}">
        <p14:creationId xmlns:p14="http://schemas.microsoft.com/office/powerpoint/2010/main" val="377757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34355D-96EA-4567-9079-DC007ABB491B}" type="slidenum">
              <a:rPr lang="en-US" altLang="en-US">
                <a:solidFill>
                  <a:srgbClr val="000000"/>
                </a:solidFill>
                <a:latin typeface="Arial" charset="0"/>
              </a:rPr>
              <a:pPr fontAlgn="base">
                <a:spcBef>
                  <a:spcPct val="0"/>
                </a:spcBef>
                <a:spcAft>
                  <a:spcPct val="0"/>
                </a:spcAft>
              </a:pPr>
              <a:t>8</a:t>
            </a:fld>
            <a:endParaRPr lang="en-US" altLang="en-US" dirty="0">
              <a:solidFill>
                <a:srgbClr val="000000"/>
              </a:solidFill>
              <a:latin typeface="Arial" charset="0"/>
            </a:endParaRPr>
          </a:p>
        </p:txBody>
      </p:sp>
    </p:spTree>
    <p:extLst>
      <p:ext uri="{BB962C8B-B14F-4D97-AF65-F5344CB8AC3E}">
        <p14:creationId xmlns:p14="http://schemas.microsoft.com/office/powerpoint/2010/main" val="404641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C83172-D049-418E-B368-53786E09C33A}" type="slidenum">
              <a:rPr lang="en-US" altLang="en-US">
                <a:solidFill>
                  <a:srgbClr val="000000"/>
                </a:solidFill>
                <a:latin typeface="Arial" charset="0"/>
              </a:rPr>
              <a:pPr fontAlgn="base">
                <a:spcBef>
                  <a:spcPct val="0"/>
                </a:spcBef>
                <a:spcAft>
                  <a:spcPct val="0"/>
                </a:spcAft>
              </a:pPr>
              <a:t>9</a:t>
            </a:fld>
            <a:endParaRPr lang="en-US" altLang="en-US" dirty="0">
              <a:solidFill>
                <a:srgbClr val="000000"/>
              </a:solidFill>
              <a:latin typeface="Arial" charset="0"/>
            </a:endParaRPr>
          </a:p>
        </p:txBody>
      </p:sp>
    </p:spTree>
    <p:extLst>
      <p:ext uri="{BB962C8B-B14F-4D97-AF65-F5344CB8AC3E}">
        <p14:creationId xmlns:p14="http://schemas.microsoft.com/office/powerpoint/2010/main" val="313997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754705-C3E7-4D52-93B4-DF499D0DA89B}" type="slidenum">
              <a:rPr lang="en-US" altLang="en-US">
                <a:solidFill>
                  <a:srgbClr val="000000"/>
                </a:solidFill>
                <a:latin typeface="Arial" charset="0"/>
              </a:rPr>
              <a:pPr fontAlgn="base">
                <a:spcBef>
                  <a:spcPct val="0"/>
                </a:spcBef>
                <a:spcAft>
                  <a:spcPct val="0"/>
                </a:spcAft>
              </a:pPr>
              <a:t>10</a:t>
            </a:fld>
            <a:endParaRPr lang="en-US" altLang="en-US" dirty="0">
              <a:solidFill>
                <a:srgbClr val="000000"/>
              </a:solidFill>
              <a:latin typeface="Arial" charset="0"/>
            </a:endParaRPr>
          </a:p>
        </p:txBody>
      </p:sp>
    </p:spTree>
    <p:extLst>
      <p:ext uri="{BB962C8B-B14F-4D97-AF65-F5344CB8AC3E}">
        <p14:creationId xmlns:p14="http://schemas.microsoft.com/office/powerpoint/2010/main" val="347503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dirty="0"/>
              <a:t>Example</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1657F0-15E5-4925-8182-333787CD593D}" type="slidenum">
              <a:rPr lang="en-US" altLang="en-US">
                <a:solidFill>
                  <a:srgbClr val="000000"/>
                </a:solidFill>
                <a:latin typeface="Arial" charset="0"/>
              </a:rPr>
              <a:pPr fontAlgn="base">
                <a:spcBef>
                  <a:spcPct val="0"/>
                </a:spcBef>
                <a:spcAft>
                  <a:spcPct val="0"/>
                </a:spcAft>
              </a:pPr>
              <a:t>13</a:t>
            </a:fld>
            <a:endParaRPr lang="en-US" altLang="en-US" dirty="0">
              <a:solidFill>
                <a:srgbClr val="000000"/>
              </a:solidFill>
              <a:latin typeface="Arial" charset="0"/>
            </a:endParaRPr>
          </a:p>
        </p:txBody>
      </p:sp>
    </p:spTree>
    <p:extLst>
      <p:ext uri="{BB962C8B-B14F-4D97-AF65-F5344CB8AC3E}">
        <p14:creationId xmlns:p14="http://schemas.microsoft.com/office/powerpoint/2010/main" val="358806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864FB7-6A4F-4DF3-83A0-6C6A3B56C27E}" type="slidenum">
              <a:rPr lang="en-US" altLang="en-US">
                <a:solidFill>
                  <a:srgbClr val="000000"/>
                </a:solidFill>
                <a:latin typeface="Arial" charset="0"/>
              </a:rPr>
              <a:pPr fontAlgn="base">
                <a:spcBef>
                  <a:spcPct val="0"/>
                </a:spcBef>
                <a:spcAft>
                  <a:spcPct val="0"/>
                </a:spcAft>
              </a:pPr>
              <a:t>15</a:t>
            </a:fld>
            <a:endParaRPr lang="en-US" altLang="en-US" dirty="0">
              <a:solidFill>
                <a:srgbClr val="000000"/>
              </a:solidFill>
              <a:latin typeface="Arial" charset="0"/>
            </a:endParaRPr>
          </a:p>
        </p:txBody>
      </p:sp>
    </p:spTree>
    <p:extLst>
      <p:ext uri="{BB962C8B-B14F-4D97-AF65-F5344CB8AC3E}">
        <p14:creationId xmlns:p14="http://schemas.microsoft.com/office/powerpoint/2010/main" val="9202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0D7DBB78-28C0-4C7F-9A7A-2BB5B167F468}" type="datetimeFigureOut">
              <a:rPr lang="en-US" smtClean="0"/>
              <a:t>2/27/2019</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D39FCFD-02F3-48F0-A87C-FFB873A7CD5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7DBB78-28C0-4C7F-9A7A-2BB5B167F468}"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39FCFD-02F3-48F0-A87C-FFB873A7CD5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7DBB78-28C0-4C7F-9A7A-2BB5B167F468}"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39FCFD-02F3-48F0-A87C-FFB873A7CD5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18B465B-9C8E-4217-9808-5A0CE482A6D6}" type="slidenum">
              <a:rPr lang="en-US"/>
              <a:pPr>
                <a:defRPr/>
              </a:pPr>
              <a:t>‹#›</a:t>
            </a:fld>
            <a:endParaRPr lang="en-US"/>
          </a:p>
        </p:txBody>
      </p:sp>
    </p:spTree>
    <p:extLst>
      <p:ext uri="{BB962C8B-B14F-4D97-AF65-F5344CB8AC3E}">
        <p14:creationId xmlns:p14="http://schemas.microsoft.com/office/powerpoint/2010/main" val="442923215"/>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7DBB78-28C0-4C7F-9A7A-2BB5B167F468}"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39FCFD-02F3-48F0-A87C-FFB873A7CD5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D7DBB78-28C0-4C7F-9A7A-2BB5B167F468}"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39FCFD-02F3-48F0-A87C-FFB873A7CD5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D7DBB78-28C0-4C7F-9A7A-2BB5B167F468}"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39FCFD-02F3-48F0-A87C-FFB873A7CD5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0D7DBB78-28C0-4C7F-9A7A-2BB5B167F468}" type="datetimeFigureOut">
              <a:rPr lang="en-US" smtClean="0"/>
              <a:t>2/27/2019</a:t>
            </a:fld>
            <a:endParaRPr lang="en-US" dirty="0"/>
          </a:p>
        </p:txBody>
      </p:sp>
      <p:sp>
        <p:nvSpPr>
          <p:cNvPr id="27" name="Slide Number Placeholder 26"/>
          <p:cNvSpPr>
            <a:spLocks noGrp="1"/>
          </p:cNvSpPr>
          <p:nvPr>
            <p:ph type="sldNum" sz="quarter" idx="11"/>
          </p:nvPr>
        </p:nvSpPr>
        <p:spPr/>
        <p:txBody>
          <a:bodyPr rtlCol="0"/>
          <a:lstStyle/>
          <a:p>
            <a:fld id="{5D39FCFD-02F3-48F0-A87C-FFB873A7CD55}"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0D7DBB78-28C0-4C7F-9A7A-2BB5B167F468}" type="datetimeFigureOut">
              <a:rPr lang="en-US" smtClean="0"/>
              <a:t>2/27/2019</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5D39FCFD-02F3-48F0-A87C-FFB873A7CD5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DBB78-28C0-4C7F-9A7A-2BB5B167F468}"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39FCFD-02F3-48F0-A87C-FFB873A7CD5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D7DBB78-28C0-4C7F-9A7A-2BB5B167F468}"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39FCFD-02F3-48F0-A87C-FFB873A7CD5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D7DBB78-28C0-4C7F-9A7A-2BB5B167F468}"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39FCFD-02F3-48F0-A87C-FFB873A7CD5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D7DBB78-28C0-4C7F-9A7A-2BB5B167F468}" type="datetimeFigureOut">
              <a:rPr lang="en-US" smtClean="0"/>
              <a:t>2/27/2019</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D39FCFD-02F3-48F0-A87C-FFB873A7CD5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1"/>
            <a:ext cx="8077200" cy="2362200"/>
          </a:xfrm>
        </p:spPr>
        <p:txBody>
          <a:bodyPr/>
          <a:lstStyle/>
          <a:p>
            <a:pPr algn="r"/>
            <a:r>
              <a:rPr lang="en-US" sz="4800" dirty="0" smtClean="0"/>
              <a:t>Mandated Reporting </a:t>
            </a:r>
            <a:r>
              <a:rPr lang="en-US" dirty="0" smtClean="0"/>
              <a:t>	</a:t>
            </a:r>
            <a:endParaRPr lang="en-US" dirty="0"/>
          </a:p>
        </p:txBody>
      </p:sp>
      <p:sp>
        <p:nvSpPr>
          <p:cNvPr id="3" name="Subtitle 2"/>
          <p:cNvSpPr>
            <a:spLocks noGrp="1"/>
          </p:cNvSpPr>
          <p:nvPr>
            <p:ph type="subTitle" idx="1"/>
          </p:nvPr>
        </p:nvSpPr>
        <p:spPr>
          <a:xfrm>
            <a:off x="457200" y="4267200"/>
            <a:ext cx="4953000" cy="2133600"/>
          </a:xfrm>
        </p:spPr>
        <p:txBody>
          <a:bodyPr>
            <a:normAutofit/>
          </a:bodyPr>
          <a:lstStyle/>
          <a:p>
            <a:endParaRPr lang="en-US" dirty="0" smtClean="0"/>
          </a:p>
          <a:p>
            <a:r>
              <a:rPr lang="en-US" dirty="0" smtClean="0">
                <a:solidFill>
                  <a:schemeClr val="tx1"/>
                </a:solidFill>
              </a:rPr>
              <a:t>Susann Clinton RN, FNP AFN-BC,</a:t>
            </a:r>
          </a:p>
          <a:p>
            <a:r>
              <a:rPr lang="en-US" dirty="0" smtClean="0">
                <a:solidFill>
                  <a:schemeClr val="tx1"/>
                </a:solidFill>
              </a:rPr>
              <a:t>SANE-P, SANE-A</a:t>
            </a:r>
          </a:p>
          <a:p>
            <a:r>
              <a:rPr lang="en-US" dirty="0" smtClean="0">
                <a:solidFill>
                  <a:schemeClr val="tx1"/>
                </a:solidFill>
              </a:rPr>
              <a:t>Children’s Justice Coordinator Coconino County</a:t>
            </a:r>
            <a:endParaRPr lang="en-US" dirty="0">
              <a:solidFill>
                <a:schemeClr val="tx1"/>
              </a:solidFill>
            </a:endParaRPr>
          </a:p>
        </p:txBody>
      </p:sp>
    </p:spTree>
    <p:extLst>
      <p:ext uri="{BB962C8B-B14F-4D97-AF65-F5344CB8AC3E}">
        <p14:creationId xmlns:p14="http://schemas.microsoft.com/office/powerpoint/2010/main" val="330081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1043490" y="685800"/>
            <a:ext cx="7024744" cy="990600"/>
          </a:xfrm>
        </p:spPr>
        <p:txBody>
          <a:bodyPr/>
          <a:lstStyle/>
          <a:p>
            <a:pPr eaLnBrk="1" hangingPunct="1">
              <a:defRPr/>
            </a:pPr>
            <a:r>
              <a:rPr lang="en-US" dirty="0">
                <a:latin typeface="+mn-lt"/>
              </a:rPr>
              <a:t>Who </a:t>
            </a:r>
            <a:r>
              <a:rPr lang="en-US" u="sng" dirty="0">
                <a:solidFill>
                  <a:srgbClr val="FF0000"/>
                </a:solidFill>
                <a:latin typeface="+mn-lt"/>
              </a:rPr>
              <a:t>MAY</a:t>
            </a:r>
            <a:r>
              <a:rPr lang="en-US" dirty="0">
                <a:latin typeface="+mn-lt"/>
              </a:rPr>
              <a:t> Report?</a:t>
            </a:r>
          </a:p>
        </p:txBody>
      </p:sp>
      <p:sp>
        <p:nvSpPr>
          <p:cNvPr id="232451" name="Rectangle 3"/>
          <p:cNvSpPr>
            <a:spLocks noGrp="1" noChangeArrowheads="1"/>
          </p:cNvSpPr>
          <p:nvPr>
            <p:ph idx="1"/>
          </p:nvPr>
        </p:nvSpPr>
        <p:spPr>
          <a:xfrm>
            <a:off x="959086" y="2397369"/>
            <a:ext cx="6777317" cy="3927629"/>
          </a:xfrm>
        </p:spPr>
        <p:txBody>
          <a:bodyPr>
            <a:normAutofit/>
          </a:bodyPr>
          <a:lstStyle/>
          <a:p>
            <a:pPr eaLnBrk="1" hangingPunct="1">
              <a:defRPr/>
            </a:pPr>
            <a:r>
              <a:rPr lang="en-US" sz="3600" dirty="0"/>
              <a:t>Any person who reasonably believes that a minor is or has been a victim of physical or sexual abuse or neglect.</a:t>
            </a:r>
          </a:p>
        </p:txBody>
      </p:sp>
    </p:spTree>
    <p:extLst>
      <p:ext uri="{BB962C8B-B14F-4D97-AF65-F5344CB8AC3E}">
        <p14:creationId xmlns:p14="http://schemas.microsoft.com/office/powerpoint/2010/main" val="19061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fade">
                                      <p:cBhvr>
                                        <p:cTn id="7" dur="500"/>
                                        <p:tgtEl>
                                          <p:spTgt spid="232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86" y="685800"/>
            <a:ext cx="7772400" cy="1219201"/>
          </a:xfrm>
        </p:spPr>
        <p:txBody>
          <a:bodyPr/>
          <a:lstStyle/>
          <a:p>
            <a:r>
              <a:rPr lang="en-US" sz="4000" b="0" dirty="0" smtClean="0">
                <a:ln w="0"/>
                <a:solidFill>
                  <a:schemeClr val="tx1"/>
                </a:solidFill>
                <a:effectLst>
                  <a:outerShdw blurRad="38100" dist="19050" dir="2700000" algn="tl" rotWithShape="0">
                    <a:schemeClr val="dk1">
                      <a:alpha val="40000"/>
                    </a:schemeClr>
                  </a:outerShdw>
                </a:effectLst>
              </a:rPr>
              <a:t>The Importance of Reporters</a:t>
            </a:r>
            <a:endParaRPr lang="en-US" sz="4000" b="0" dirty="0">
              <a:ln w="0"/>
              <a:solidFill>
                <a:schemeClr val="tx1"/>
              </a:solidFill>
              <a:effectLst>
                <a:outerShdw blurRad="38100" dist="19050" dir="2700000" algn="tl" rotWithShape="0">
                  <a:schemeClr val="dk1">
                    <a:alpha val="40000"/>
                  </a:schemeClr>
                </a:outerShdw>
              </a:effectLst>
            </a:endParaRPr>
          </a:p>
        </p:txBody>
      </p:sp>
      <p:sp>
        <p:nvSpPr>
          <p:cNvPr id="3" name="Text Placeholder 2"/>
          <p:cNvSpPr>
            <a:spLocks noGrp="1"/>
          </p:cNvSpPr>
          <p:nvPr>
            <p:ph type="body" idx="1"/>
          </p:nvPr>
        </p:nvSpPr>
        <p:spPr>
          <a:xfrm>
            <a:off x="457200" y="2362200"/>
            <a:ext cx="8077200" cy="3962400"/>
          </a:xfrm>
        </p:spPr>
        <p:txBody>
          <a:bodyPr>
            <a:normAutofit fontScale="40000" lnSpcReduction="20000"/>
          </a:bodyPr>
          <a:lstStyle/>
          <a:p>
            <a:pPr marL="342900" lvl="0" indent="-342900" eaLnBrk="0" fontAlgn="base" hangingPunct="0">
              <a:spcBef>
                <a:spcPct val="20000"/>
              </a:spcBef>
              <a:spcAft>
                <a:spcPct val="0"/>
              </a:spcAft>
              <a:buClrTx/>
              <a:buFontTx/>
              <a:buChar char="•"/>
            </a:pPr>
            <a:r>
              <a:rPr lang="en-US" sz="7400" kern="0" dirty="0">
                <a:solidFill>
                  <a:srgbClr val="000000"/>
                </a:solidFill>
                <a:latin typeface="Arial"/>
              </a:rPr>
              <a:t>Those in mandated reporter positions are often the first to suspect abuse because you recognize behavioral changes in the child.</a:t>
            </a:r>
          </a:p>
          <a:p>
            <a:pPr marL="342900" lvl="0" indent="-342900" eaLnBrk="0" fontAlgn="base" hangingPunct="0">
              <a:spcBef>
                <a:spcPct val="20000"/>
              </a:spcBef>
              <a:spcAft>
                <a:spcPct val="0"/>
              </a:spcAft>
              <a:buClrTx/>
              <a:buFontTx/>
              <a:buChar char="•"/>
            </a:pPr>
            <a:r>
              <a:rPr lang="en-US" sz="7400" kern="0" dirty="0">
                <a:solidFill>
                  <a:srgbClr val="000000"/>
                </a:solidFill>
                <a:latin typeface="Arial"/>
              </a:rPr>
              <a:t>They may be the only responsible adult in a particular child’s life.</a:t>
            </a:r>
          </a:p>
          <a:p>
            <a:pPr marL="342900" lvl="0" indent="-342900" eaLnBrk="0" fontAlgn="base" hangingPunct="0">
              <a:spcBef>
                <a:spcPct val="20000"/>
              </a:spcBef>
              <a:spcAft>
                <a:spcPct val="0"/>
              </a:spcAft>
              <a:buClrTx/>
              <a:buFontTx/>
              <a:buChar char="•"/>
            </a:pPr>
            <a:r>
              <a:rPr lang="en-US" sz="7400" kern="0" dirty="0">
                <a:solidFill>
                  <a:srgbClr val="000000"/>
                </a:solidFill>
                <a:latin typeface="Arial"/>
              </a:rPr>
              <a:t>They are often the first persons to whom children disclose abuse to because of their relationship with a child.</a:t>
            </a:r>
          </a:p>
        </p:txBody>
      </p:sp>
    </p:spTree>
    <p:extLst>
      <p:ext uri="{BB962C8B-B14F-4D97-AF65-F5344CB8AC3E}">
        <p14:creationId xmlns:p14="http://schemas.microsoft.com/office/powerpoint/2010/main" val="111030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When do I have to Report?</a:t>
            </a:r>
          </a:p>
        </p:txBody>
      </p:sp>
      <p:sp>
        <p:nvSpPr>
          <p:cNvPr id="3" name="Content Placeholder 2"/>
          <p:cNvSpPr>
            <a:spLocks noGrp="1"/>
          </p:cNvSpPr>
          <p:nvPr>
            <p:ph sz="half" idx="2"/>
          </p:nvPr>
        </p:nvSpPr>
        <p:spPr/>
        <p:txBody>
          <a:bodyPr/>
          <a:lstStyle/>
          <a:p>
            <a:endParaRPr lang="en-US" b="1" dirty="0" smtClean="0"/>
          </a:p>
          <a:p>
            <a:endParaRPr lang="en-US" b="1" dirty="0"/>
          </a:p>
          <a:p>
            <a:endParaRPr lang="en-US" dirty="0"/>
          </a:p>
          <a:p>
            <a:pPr>
              <a:buNone/>
            </a:pPr>
            <a:endParaRPr lang="en-US" dirty="0"/>
          </a:p>
          <a:p>
            <a:endParaRPr lang="en-US" dirty="0"/>
          </a:p>
        </p:txBody>
      </p:sp>
      <p:sp>
        <p:nvSpPr>
          <p:cNvPr id="6" name="Rectangle 5"/>
          <p:cNvSpPr/>
          <p:nvPr/>
        </p:nvSpPr>
        <p:spPr>
          <a:xfrm>
            <a:off x="4495800" y="2249424"/>
            <a:ext cx="4267200" cy="3388620"/>
          </a:xfrm>
          <a:prstGeom prst="rect">
            <a:avLst/>
          </a:prstGeom>
        </p:spPr>
        <p:txBody>
          <a:bodyPr wrap="square">
            <a:spAutoFit/>
          </a:bodyPr>
          <a:lstStyle/>
          <a:p>
            <a:pPr>
              <a:lnSpc>
                <a:spcPct val="90000"/>
              </a:lnSpc>
              <a:defRPr/>
            </a:pPr>
            <a:r>
              <a:rPr lang="en-US" sz="2800" dirty="0"/>
              <a:t>Mandatory </a:t>
            </a:r>
            <a:r>
              <a:rPr lang="en-US" sz="2800" dirty="0" smtClean="0"/>
              <a:t>Reporters</a:t>
            </a:r>
          </a:p>
          <a:p>
            <a:pPr>
              <a:lnSpc>
                <a:spcPct val="90000"/>
              </a:lnSpc>
              <a:defRPr/>
            </a:pPr>
            <a:endParaRPr lang="en-US" sz="2800" dirty="0"/>
          </a:p>
          <a:p>
            <a:pPr lvl="1">
              <a:lnSpc>
                <a:spcPct val="90000"/>
              </a:lnSpc>
              <a:defRPr/>
            </a:pPr>
            <a:r>
              <a:rPr lang="en-US" u="sng" dirty="0"/>
              <a:t>Immediately</a:t>
            </a:r>
            <a:r>
              <a:rPr lang="en-US" dirty="0"/>
              <a:t> by phone or in person.</a:t>
            </a:r>
          </a:p>
          <a:p>
            <a:pPr lvl="1">
              <a:lnSpc>
                <a:spcPct val="90000"/>
              </a:lnSpc>
              <a:defRPr/>
            </a:pPr>
            <a:r>
              <a:rPr lang="en-US" dirty="0"/>
              <a:t>Shall be followed by a written report within 72 hours</a:t>
            </a:r>
            <a:r>
              <a:rPr lang="en-US" dirty="0" smtClean="0"/>
              <a:t>.</a:t>
            </a:r>
          </a:p>
          <a:p>
            <a:pPr lvl="1">
              <a:lnSpc>
                <a:spcPct val="90000"/>
              </a:lnSpc>
              <a:defRPr/>
            </a:pPr>
            <a:endParaRPr lang="en-US" dirty="0"/>
          </a:p>
          <a:p>
            <a:pPr lvl="1">
              <a:lnSpc>
                <a:spcPct val="90000"/>
              </a:lnSpc>
              <a:defRPr/>
            </a:pPr>
            <a:endParaRPr lang="en-US" dirty="0" smtClean="0"/>
          </a:p>
          <a:p>
            <a:pPr lvl="1">
              <a:lnSpc>
                <a:spcPct val="90000"/>
              </a:lnSpc>
              <a:defRPr/>
            </a:pPr>
            <a:endParaRPr lang="en-US" dirty="0"/>
          </a:p>
          <a:p>
            <a:pPr>
              <a:lnSpc>
                <a:spcPct val="90000"/>
              </a:lnSpc>
              <a:defRPr/>
            </a:pPr>
            <a:r>
              <a:rPr lang="en-US" sz="2800" dirty="0" smtClean="0"/>
              <a:t>Discretionary Reporters</a:t>
            </a:r>
          </a:p>
          <a:p>
            <a:pPr>
              <a:lnSpc>
                <a:spcPct val="90000"/>
              </a:lnSpc>
              <a:defRPr/>
            </a:pPr>
            <a:endParaRPr lang="en-US" sz="2800" dirty="0"/>
          </a:p>
          <a:p>
            <a:pPr lvl="1">
              <a:lnSpc>
                <a:spcPct val="90000"/>
              </a:lnSpc>
              <a:defRPr/>
            </a:pPr>
            <a:r>
              <a:rPr lang="en-US" dirty="0"/>
              <a:t>No time limits – but why wait?</a:t>
            </a:r>
          </a:p>
        </p:txBody>
      </p:sp>
      <p:sp>
        <p:nvSpPr>
          <p:cNvPr id="4" name="Content Placeholder 3"/>
          <p:cNvSpPr>
            <a:spLocks noGrp="1"/>
          </p:cNvSpPr>
          <p:nvPr>
            <p:ph sz="half" idx="1"/>
          </p:nvPr>
        </p:nvSpPr>
        <p:spPr/>
        <p:txBody>
          <a:bodyPr/>
          <a:lstStyle/>
          <a:p>
            <a:endParaRPr lang="en-US"/>
          </a:p>
        </p:txBody>
      </p:sp>
    </p:spTree>
    <p:extLst>
      <p:ext uri="{BB962C8B-B14F-4D97-AF65-F5344CB8AC3E}">
        <p14:creationId xmlns:p14="http://schemas.microsoft.com/office/powerpoint/2010/main" val="12245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idx="1"/>
          </p:nvPr>
        </p:nvSpPr>
        <p:spPr/>
        <p:txBody>
          <a:bodyPr>
            <a:normAutofit/>
          </a:bodyPr>
          <a:lstStyle/>
          <a:p>
            <a:pPr eaLnBrk="1" hangingPunct="1">
              <a:defRPr/>
            </a:pPr>
            <a:r>
              <a:rPr lang="en-US" sz="2600" dirty="0"/>
              <a:t>“Reasonable belief” is a low standard</a:t>
            </a:r>
          </a:p>
          <a:p>
            <a:pPr eaLnBrk="1" hangingPunct="1">
              <a:defRPr/>
            </a:pPr>
            <a:r>
              <a:rPr lang="en-US" sz="2600" dirty="0"/>
              <a:t>“[R]easonable grounds means that if there are </a:t>
            </a:r>
            <a:r>
              <a:rPr lang="en-US" sz="2600" dirty="0">
                <a:solidFill>
                  <a:srgbClr val="FF0000"/>
                </a:solidFill>
              </a:rPr>
              <a:t>ANY </a:t>
            </a:r>
            <a:r>
              <a:rPr lang="en-US" sz="2600" dirty="0"/>
              <a:t>facts from which one could </a:t>
            </a:r>
            <a:r>
              <a:rPr lang="en-US" sz="2600" dirty="0">
                <a:solidFill>
                  <a:srgbClr val="FF0000"/>
                </a:solidFill>
              </a:rPr>
              <a:t>reasonably conclude </a:t>
            </a:r>
            <a:r>
              <a:rPr lang="en-US" sz="2600" dirty="0"/>
              <a:t>that a child had been abused, the person knowing those facts is required to report.”</a:t>
            </a:r>
          </a:p>
          <a:p>
            <a:pPr eaLnBrk="1" hangingPunct="1">
              <a:defRPr/>
            </a:pPr>
            <a:r>
              <a:rPr lang="en-US" sz="2600" dirty="0"/>
              <a:t>We do not believe our legislature intended persons with knowledge of alleged child abuse to conduct their own investigation to decide whether enough evidence of abuse exists to warrant a report.</a:t>
            </a:r>
            <a:endParaRPr lang="en-US" sz="2600" u="sng" dirty="0"/>
          </a:p>
          <a:p>
            <a:pPr eaLnBrk="1" hangingPunct="1">
              <a:defRPr/>
            </a:pPr>
            <a:endParaRPr lang="en-US" sz="2800" dirty="0"/>
          </a:p>
        </p:txBody>
      </p:sp>
      <p:sp>
        <p:nvSpPr>
          <p:cNvPr id="234498" name="Rectangle 2"/>
          <p:cNvSpPr>
            <a:spLocks noGrp="1" noChangeArrowheads="1"/>
          </p:cNvSpPr>
          <p:nvPr>
            <p:ph type="title"/>
          </p:nvPr>
        </p:nvSpPr>
        <p:spPr/>
        <p:txBody>
          <a:bodyPr>
            <a:normAutofit fontScale="90000"/>
          </a:bodyPr>
          <a:lstStyle/>
          <a:p>
            <a:pPr eaLnBrk="1" hangingPunct="1">
              <a:defRPr/>
            </a:pPr>
            <a:r>
              <a:rPr lang="en-US" sz="4000" i="1" dirty="0">
                <a:latin typeface="+mn-lt"/>
              </a:rPr>
              <a:t>Arizona Standards for Reasonable Belief</a:t>
            </a:r>
            <a:endParaRPr lang="en-US" sz="4000" dirty="0">
              <a:latin typeface="+mn-lt"/>
            </a:endParaRPr>
          </a:p>
        </p:txBody>
      </p:sp>
    </p:spTree>
    <p:extLst>
      <p:ext uri="{BB962C8B-B14F-4D97-AF65-F5344CB8AC3E}">
        <p14:creationId xmlns:p14="http://schemas.microsoft.com/office/powerpoint/2010/main" val="142507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4499"/>
                                        </p:tgtEl>
                                        <p:attrNameLst>
                                          <p:attrName>style.visibility</p:attrName>
                                        </p:attrNameLst>
                                      </p:cBhvr>
                                      <p:to>
                                        <p:strVal val="visible"/>
                                      </p:to>
                                    </p:set>
                                    <p:animEffect transition="in" filter="dissolve">
                                      <p:cBhvr>
                                        <p:cTn id="7" dur="500"/>
                                        <p:tgtEl>
                                          <p:spTgt spid="234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Reasonable Belief</a:t>
            </a:r>
          </a:p>
        </p:txBody>
      </p:sp>
      <p:sp>
        <p:nvSpPr>
          <p:cNvPr id="3" name="Content Placeholder 2"/>
          <p:cNvSpPr>
            <a:spLocks noGrp="1"/>
          </p:cNvSpPr>
          <p:nvPr>
            <p:ph idx="1"/>
          </p:nvPr>
        </p:nvSpPr>
        <p:spPr/>
        <p:txBody>
          <a:bodyPr/>
          <a:lstStyle/>
          <a:p>
            <a:r>
              <a:rPr lang="en-US" sz="2600" u="sng" dirty="0"/>
              <a:t>3 ways you can develop a reasonable belief</a:t>
            </a:r>
            <a:r>
              <a:rPr lang="en-US" sz="2600" dirty="0"/>
              <a:t>:</a:t>
            </a:r>
          </a:p>
          <a:p>
            <a:r>
              <a:rPr lang="en-US" sz="2600" dirty="0"/>
              <a:t>1) A child discloses to you information.</a:t>
            </a:r>
          </a:p>
          <a:p>
            <a:r>
              <a:rPr lang="en-US" sz="2600" dirty="0"/>
              <a:t>2) A child has unexplained injuries or an explanation that is inconsistent with the injuries.</a:t>
            </a:r>
          </a:p>
          <a:p>
            <a:r>
              <a:rPr lang="en-US" sz="2600" dirty="0"/>
              <a:t>3) A third party discloses information that gives you reason to believe abuse or neglect has occurred.  </a:t>
            </a:r>
          </a:p>
          <a:p>
            <a:pPr lvl="1"/>
            <a:r>
              <a:rPr lang="en-US" sz="2400" dirty="0">
                <a:solidFill>
                  <a:schemeClr val="tx1"/>
                </a:solidFill>
              </a:rPr>
              <a:t>Is the third party credible? Do they have knowledge and are trustworthy?</a:t>
            </a:r>
          </a:p>
        </p:txBody>
      </p:sp>
    </p:spTree>
    <p:extLst>
      <p:ext uri="{BB962C8B-B14F-4D97-AF65-F5344CB8AC3E}">
        <p14:creationId xmlns:p14="http://schemas.microsoft.com/office/powerpoint/2010/main" val="251408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14400" y="838200"/>
            <a:ext cx="7024744" cy="1066800"/>
          </a:xfrm>
        </p:spPr>
        <p:txBody>
          <a:bodyPr>
            <a:normAutofit fontScale="90000"/>
          </a:bodyPr>
          <a:lstStyle/>
          <a:p>
            <a:pPr eaLnBrk="1" hangingPunct="1">
              <a:defRPr/>
            </a:pPr>
            <a:r>
              <a:rPr lang="en-US" sz="4000" dirty="0">
                <a:latin typeface="+mn-lt"/>
              </a:rPr>
              <a:t>Duty to Report is a </a:t>
            </a:r>
            <a:br>
              <a:rPr lang="en-US" sz="4000" dirty="0">
                <a:latin typeface="+mn-lt"/>
              </a:rPr>
            </a:br>
            <a:r>
              <a:rPr lang="en-US" sz="4000" dirty="0">
                <a:latin typeface="+mn-lt"/>
              </a:rPr>
              <a:t>Personal Responsibility</a:t>
            </a:r>
          </a:p>
        </p:txBody>
      </p:sp>
      <p:sp>
        <p:nvSpPr>
          <p:cNvPr id="241667" name="Rectangle 3"/>
          <p:cNvSpPr>
            <a:spLocks noGrp="1" noChangeArrowheads="1"/>
          </p:cNvSpPr>
          <p:nvPr>
            <p:ph idx="1"/>
          </p:nvPr>
        </p:nvSpPr>
        <p:spPr>
          <a:xfrm>
            <a:off x="914400" y="2133600"/>
            <a:ext cx="7310717" cy="3775229"/>
          </a:xfrm>
        </p:spPr>
        <p:txBody>
          <a:bodyPr>
            <a:normAutofit lnSpcReduction="10000"/>
          </a:bodyPr>
          <a:lstStyle/>
          <a:p>
            <a:pPr>
              <a:defRPr/>
            </a:pPr>
            <a:r>
              <a:rPr lang="en-US" sz="3200" dirty="0">
                <a:solidFill>
                  <a:schemeClr val="tx1"/>
                </a:solidFill>
              </a:rPr>
              <a:t>R</a:t>
            </a:r>
            <a:r>
              <a:rPr lang="en-US" sz="3200" dirty="0"/>
              <a:t>eporting to pastor, supervisor, principal, school nurse, youth protection advocate, etc., does </a:t>
            </a:r>
            <a:r>
              <a:rPr lang="en-US" sz="3200" dirty="0">
                <a:solidFill>
                  <a:srgbClr val="FF0000"/>
                </a:solidFill>
              </a:rPr>
              <a:t>NOT </a:t>
            </a:r>
            <a:r>
              <a:rPr lang="en-US" sz="3200" dirty="0"/>
              <a:t>excuse your own responsibility to report (regardless of organization’s policy). </a:t>
            </a:r>
          </a:p>
          <a:p>
            <a:pPr>
              <a:defRPr/>
            </a:pPr>
            <a:r>
              <a:rPr lang="en-US" sz="3200" b="1" u="sng" dirty="0"/>
              <a:t>Failing to report is a criminal offense</a:t>
            </a:r>
          </a:p>
          <a:p>
            <a:pPr marL="0" indent="0" eaLnBrk="1" hangingPunct="1">
              <a:buNone/>
              <a:defRPr/>
            </a:pPr>
            <a:endParaRPr lang="en-US" sz="2800" dirty="0"/>
          </a:p>
        </p:txBody>
      </p:sp>
    </p:spTree>
    <p:extLst>
      <p:ext uri="{BB962C8B-B14F-4D97-AF65-F5344CB8AC3E}">
        <p14:creationId xmlns:p14="http://schemas.microsoft.com/office/powerpoint/2010/main" val="37187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671" y="2133600"/>
            <a:ext cx="8686800" cy="3046988"/>
          </a:xfrm>
          <a:prstGeom prst="rect">
            <a:avLst/>
          </a:prstGeom>
        </p:spPr>
        <p:txBody>
          <a:bodyPr wrap="square">
            <a:spAutoFit/>
          </a:bodyPr>
          <a:lstStyle/>
          <a:p>
            <a:pPr marL="800100" lvl="1" indent="-342900">
              <a:buFont typeface="Arial" panose="020B0604020202020204" pitchFamily="34" charset="0"/>
              <a:buChar char="•"/>
            </a:pPr>
            <a:r>
              <a:rPr lang="en-US" sz="2400" dirty="0"/>
              <a:t>A mandated reporter who does not report a </a:t>
            </a:r>
            <a:r>
              <a:rPr lang="en-US" sz="2400" u="sng" dirty="0"/>
              <a:t>sexual offense</a:t>
            </a:r>
            <a:r>
              <a:rPr lang="en-US" sz="2400" dirty="0"/>
              <a:t> can be charged with a</a:t>
            </a:r>
            <a:r>
              <a:rPr lang="en-US" sz="2400" b="1" dirty="0"/>
              <a:t> Class 6 Felony </a:t>
            </a:r>
          </a:p>
          <a:p>
            <a:pPr lvl="1">
              <a:buNone/>
            </a:pPr>
            <a:r>
              <a:rPr lang="en-US" sz="2400" dirty="0"/>
              <a:t>     up to 2 years in prison</a:t>
            </a:r>
          </a:p>
          <a:p>
            <a:pPr lvl="1">
              <a:buNone/>
            </a:pPr>
            <a:r>
              <a:rPr lang="en-US" sz="2400" dirty="0"/>
              <a:t>     $150,000 fine (83% surcharge)</a:t>
            </a:r>
          </a:p>
          <a:p>
            <a:pPr marL="800100" lvl="1" indent="-342900">
              <a:buFont typeface="Arial" panose="020B0604020202020204" pitchFamily="34" charset="0"/>
              <a:buChar char="•"/>
            </a:pPr>
            <a:r>
              <a:rPr lang="en-US" sz="2400" dirty="0"/>
              <a:t>A mandated reporter who does not report </a:t>
            </a:r>
            <a:r>
              <a:rPr lang="en-US" sz="2400" u="sng" dirty="0"/>
              <a:t>any other type of abuse</a:t>
            </a:r>
            <a:r>
              <a:rPr lang="en-US" sz="2400" dirty="0"/>
              <a:t> can be charged with a </a:t>
            </a:r>
            <a:r>
              <a:rPr lang="en-US" sz="2400" b="1" dirty="0"/>
              <a:t>Class 1 Misdemeanor</a:t>
            </a:r>
          </a:p>
          <a:p>
            <a:pPr lvl="2"/>
            <a:r>
              <a:rPr lang="en-US" sz="2400" dirty="0"/>
              <a:t>up to 6 months in jail</a:t>
            </a:r>
          </a:p>
          <a:p>
            <a:pPr lvl="2"/>
            <a:r>
              <a:rPr lang="en-US" sz="2400" dirty="0"/>
              <a:t>$2500 fine (83% surcharge)</a:t>
            </a:r>
          </a:p>
        </p:txBody>
      </p:sp>
      <p:sp>
        <p:nvSpPr>
          <p:cNvPr id="3" name="Title 2"/>
          <p:cNvSpPr>
            <a:spLocks noGrp="1"/>
          </p:cNvSpPr>
          <p:nvPr>
            <p:ph type="title"/>
          </p:nvPr>
        </p:nvSpPr>
        <p:spPr/>
        <p:txBody>
          <a:bodyPr/>
          <a:lstStyle/>
          <a:p>
            <a:r>
              <a:rPr lang="en-US" dirty="0">
                <a:latin typeface="+mn-lt"/>
              </a:rPr>
              <a:t>Penalties for Failing to Report</a:t>
            </a:r>
          </a:p>
        </p:txBody>
      </p:sp>
    </p:spTree>
    <p:extLst>
      <p:ext uri="{BB962C8B-B14F-4D97-AF65-F5344CB8AC3E}">
        <p14:creationId xmlns:p14="http://schemas.microsoft.com/office/powerpoint/2010/main" val="178267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043490" y="457200"/>
            <a:ext cx="7024744" cy="838200"/>
          </a:xfrm>
        </p:spPr>
        <p:txBody>
          <a:bodyPr/>
          <a:lstStyle/>
          <a:p>
            <a:pPr eaLnBrk="1" hangingPunct="1">
              <a:defRPr/>
            </a:pPr>
            <a:r>
              <a:rPr lang="en-US" dirty="0">
                <a:latin typeface="+mn-lt"/>
              </a:rPr>
              <a:t>Civil Immunity</a:t>
            </a:r>
          </a:p>
        </p:txBody>
      </p:sp>
      <p:sp>
        <p:nvSpPr>
          <p:cNvPr id="242691" name="Rectangle 3"/>
          <p:cNvSpPr>
            <a:spLocks noGrp="1" noChangeArrowheads="1"/>
          </p:cNvSpPr>
          <p:nvPr>
            <p:ph idx="1"/>
          </p:nvPr>
        </p:nvSpPr>
        <p:spPr>
          <a:xfrm>
            <a:off x="762000" y="1676400"/>
            <a:ext cx="7058809" cy="4419600"/>
          </a:xfrm>
        </p:spPr>
        <p:txBody>
          <a:bodyPr>
            <a:noAutofit/>
          </a:bodyPr>
          <a:lstStyle/>
          <a:p>
            <a:pPr eaLnBrk="1" hangingPunct="1">
              <a:defRPr/>
            </a:pPr>
            <a:r>
              <a:rPr lang="en-US" sz="2800" dirty="0"/>
              <a:t>A person who complies with this law is immune from any civil or criminal liability by reason of that action unless </a:t>
            </a:r>
          </a:p>
          <a:p>
            <a:pPr lvl="1" eaLnBrk="1" hangingPunct="1">
              <a:defRPr/>
            </a:pPr>
            <a:r>
              <a:rPr lang="en-US" sz="2800" dirty="0">
                <a:solidFill>
                  <a:schemeClr val="tx1"/>
                </a:solidFill>
              </a:rPr>
              <a:t>the person acted with malice; or, </a:t>
            </a:r>
          </a:p>
          <a:p>
            <a:pPr lvl="1" eaLnBrk="1" hangingPunct="1">
              <a:defRPr/>
            </a:pPr>
            <a:r>
              <a:rPr lang="en-US" sz="2800" dirty="0">
                <a:solidFill>
                  <a:schemeClr val="tx1"/>
                </a:solidFill>
              </a:rPr>
              <a:t>the person has been charged with or is suspected of abusing or neglecting the child or children in question. </a:t>
            </a:r>
          </a:p>
        </p:txBody>
      </p:sp>
    </p:spTree>
    <p:extLst>
      <p:ext uri="{BB962C8B-B14F-4D97-AF65-F5344CB8AC3E}">
        <p14:creationId xmlns:p14="http://schemas.microsoft.com/office/powerpoint/2010/main" val="112702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381000" y="228600"/>
            <a:ext cx="7848600" cy="1371600"/>
          </a:xfrm>
        </p:spPr>
        <p:txBody>
          <a:bodyPr>
            <a:normAutofit/>
          </a:bodyPr>
          <a:lstStyle/>
          <a:p>
            <a:pPr eaLnBrk="1" hangingPunct="1">
              <a:defRPr/>
            </a:pPr>
            <a:r>
              <a:rPr lang="en-US" sz="3200" dirty="0">
                <a:latin typeface="+mn-lt"/>
              </a:rPr>
              <a:t>If the following has not already been volunteered…	</a:t>
            </a:r>
          </a:p>
        </p:txBody>
      </p:sp>
      <p:sp>
        <p:nvSpPr>
          <p:cNvPr id="302083" name="Rectangle 3"/>
          <p:cNvSpPr>
            <a:spLocks noGrp="1" noChangeArrowheads="1"/>
          </p:cNvSpPr>
          <p:nvPr>
            <p:ph idx="1"/>
          </p:nvPr>
        </p:nvSpPr>
        <p:spPr>
          <a:xfrm>
            <a:off x="533400" y="1600200"/>
            <a:ext cx="7620000" cy="4267200"/>
          </a:xfrm>
        </p:spPr>
        <p:txBody>
          <a:bodyPr>
            <a:normAutofit fontScale="92500" lnSpcReduction="10000"/>
          </a:bodyPr>
          <a:lstStyle/>
          <a:p>
            <a:pPr marL="609600" indent="-609600" eaLnBrk="1" hangingPunct="1">
              <a:lnSpc>
                <a:spcPct val="80000"/>
              </a:lnSpc>
              <a:buFont typeface="Wingdings" pitchFamily="2" charset="2"/>
              <a:buNone/>
              <a:defRPr/>
            </a:pPr>
            <a:endParaRPr lang="en-US" sz="2800" dirty="0">
              <a:latin typeface="Times New Roman" pitchFamily="18" charset="0"/>
            </a:endParaRPr>
          </a:p>
          <a:p>
            <a:pPr marL="0" indent="0" eaLnBrk="1" hangingPunct="1">
              <a:lnSpc>
                <a:spcPct val="80000"/>
              </a:lnSpc>
              <a:buNone/>
              <a:defRPr/>
            </a:pPr>
            <a:r>
              <a:rPr lang="en-US" sz="3600" dirty="0"/>
              <a:t>Ask the child </a:t>
            </a:r>
            <a:r>
              <a:rPr lang="en-US" sz="3600" b="1" u="sng" dirty="0">
                <a:solidFill>
                  <a:schemeClr val="tx2"/>
                </a:solidFill>
              </a:rPr>
              <a:t>ONLY</a:t>
            </a:r>
            <a:r>
              <a:rPr lang="en-US" sz="3600" dirty="0"/>
              <a:t> these four questions:</a:t>
            </a:r>
          </a:p>
          <a:p>
            <a:pPr marL="0" indent="0" eaLnBrk="1" hangingPunct="1">
              <a:lnSpc>
                <a:spcPct val="80000"/>
              </a:lnSpc>
              <a:buNone/>
              <a:defRPr/>
            </a:pPr>
            <a:endParaRPr lang="en-US" sz="3600" dirty="0"/>
          </a:p>
          <a:p>
            <a:pPr marL="990600" lvl="1" indent="-533400" eaLnBrk="1" hangingPunct="1">
              <a:lnSpc>
                <a:spcPct val="80000"/>
              </a:lnSpc>
              <a:buFontTx/>
              <a:buAutoNum type="arabicPeriod"/>
              <a:defRPr/>
            </a:pPr>
            <a:r>
              <a:rPr lang="en-US" sz="3600" b="1" u="sng" dirty="0"/>
              <a:t>What </a:t>
            </a:r>
            <a:r>
              <a:rPr lang="en-US" sz="3600" dirty="0"/>
              <a:t>happened?</a:t>
            </a:r>
          </a:p>
          <a:p>
            <a:pPr marL="990600" lvl="1" indent="-533400" eaLnBrk="1" hangingPunct="1">
              <a:lnSpc>
                <a:spcPct val="80000"/>
              </a:lnSpc>
              <a:buFontTx/>
              <a:buAutoNum type="arabicPeriod"/>
              <a:defRPr/>
            </a:pPr>
            <a:endParaRPr lang="en-US" sz="3600" dirty="0"/>
          </a:p>
          <a:p>
            <a:pPr marL="990600" lvl="1" indent="-533400" eaLnBrk="1" hangingPunct="1">
              <a:lnSpc>
                <a:spcPct val="80000"/>
              </a:lnSpc>
              <a:buFontTx/>
              <a:buAutoNum type="arabicPeriod"/>
              <a:defRPr/>
            </a:pPr>
            <a:r>
              <a:rPr lang="en-US" sz="3600" b="1" u="sng" dirty="0"/>
              <a:t>Who</a:t>
            </a:r>
            <a:r>
              <a:rPr lang="en-US" sz="3600" dirty="0"/>
              <a:t> did this?</a:t>
            </a:r>
          </a:p>
          <a:p>
            <a:pPr marL="990600" lvl="1" indent="-533400" eaLnBrk="1" hangingPunct="1">
              <a:lnSpc>
                <a:spcPct val="80000"/>
              </a:lnSpc>
              <a:buFontTx/>
              <a:buAutoNum type="arabicPeriod"/>
              <a:defRPr/>
            </a:pPr>
            <a:endParaRPr lang="en-US" sz="3600" dirty="0"/>
          </a:p>
          <a:p>
            <a:pPr marL="990600" lvl="1" indent="-533400" eaLnBrk="1" hangingPunct="1">
              <a:lnSpc>
                <a:spcPct val="80000"/>
              </a:lnSpc>
              <a:buFontTx/>
              <a:buAutoNum type="arabicPeriod"/>
              <a:defRPr/>
            </a:pPr>
            <a:r>
              <a:rPr lang="en-US" sz="3600" b="1" u="sng" dirty="0"/>
              <a:t>Where</a:t>
            </a:r>
            <a:r>
              <a:rPr lang="en-US" sz="3600" dirty="0"/>
              <a:t> did it happen?</a:t>
            </a:r>
          </a:p>
          <a:p>
            <a:pPr marL="990600" lvl="1" indent="-533400" eaLnBrk="1" hangingPunct="1">
              <a:lnSpc>
                <a:spcPct val="80000"/>
              </a:lnSpc>
              <a:buFontTx/>
              <a:buAutoNum type="arabicPeriod"/>
              <a:defRPr/>
            </a:pPr>
            <a:endParaRPr lang="en-US" sz="3600" dirty="0"/>
          </a:p>
          <a:p>
            <a:pPr marL="990600" lvl="1" indent="-533400" eaLnBrk="1" hangingPunct="1">
              <a:lnSpc>
                <a:spcPct val="80000"/>
              </a:lnSpc>
              <a:buFontTx/>
              <a:buAutoNum type="arabicPeriod"/>
              <a:defRPr/>
            </a:pPr>
            <a:r>
              <a:rPr lang="en-US" sz="3600" b="1" u="sng" dirty="0"/>
              <a:t>When </a:t>
            </a:r>
            <a:r>
              <a:rPr lang="en-US" sz="3600" dirty="0"/>
              <a:t>did this happen?</a:t>
            </a:r>
          </a:p>
          <a:p>
            <a:pPr marL="990600" lvl="1" indent="-533400" eaLnBrk="1" hangingPunct="1">
              <a:lnSpc>
                <a:spcPct val="80000"/>
              </a:lnSpc>
              <a:buFontTx/>
              <a:buNone/>
              <a:defRPr/>
            </a:pPr>
            <a:endParaRPr lang="en-US" dirty="0">
              <a:latin typeface="Times New Roman" pitchFamily="18" charset="0"/>
            </a:endParaRPr>
          </a:p>
          <a:p>
            <a:pPr marL="990600" lvl="1" indent="-533400" eaLnBrk="1" hangingPunct="1">
              <a:lnSpc>
                <a:spcPct val="80000"/>
              </a:lnSpc>
              <a:buFontTx/>
              <a:buNone/>
              <a:defRPr/>
            </a:pPr>
            <a:endParaRPr lang="en-US" dirty="0">
              <a:solidFill>
                <a:schemeClr val="tx2"/>
              </a:solidFill>
              <a:latin typeface="Times New Roman" pitchFamily="18" charset="0"/>
            </a:endParaRPr>
          </a:p>
        </p:txBody>
      </p:sp>
      <p:pic>
        <p:nvPicPr>
          <p:cNvPr id="50180" name="Picture 4" descr="MCj039707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596060"/>
            <a:ext cx="2286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7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2">
                    <a:lumMod val="75000"/>
                  </a:schemeClr>
                </a:solidFill>
                <a:latin typeface="+mn-lt"/>
              </a:rPr>
              <a:t>Mandated Reporters are often the voice of abused children, because they often don’t tell!</a:t>
            </a:r>
          </a:p>
        </p:txBody>
      </p:sp>
      <p:sp>
        <p:nvSpPr>
          <p:cNvPr id="3" name="Content Placeholder 2"/>
          <p:cNvSpPr>
            <a:spLocks noGrp="1"/>
          </p:cNvSpPr>
          <p:nvPr>
            <p:ph idx="1"/>
          </p:nvPr>
        </p:nvSpPr>
        <p:spPr/>
        <p:txBody>
          <a:bodyPr/>
          <a:lstStyle/>
          <a:p>
            <a:pPr marL="342900" lvl="0" indent="-342900">
              <a:lnSpc>
                <a:spcPct val="90000"/>
              </a:lnSpc>
              <a:buClr>
                <a:srgbClr val="A04DA3"/>
              </a:buClr>
            </a:pPr>
            <a:r>
              <a:rPr lang="en-US" sz="2400" dirty="0">
                <a:solidFill>
                  <a:prstClr val="black"/>
                </a:solidFill>
              </a:rPr>
              <a:t>Been told they won’t be believed</a:t>
            </a:r>
          </a:p>
          <a:p>
            <a:pPr marL="342900" lvl="0" indent="-342900">
              <a:lnSpc>
                <a:spcPct val="90000"/>
              </a:lnSpc>
              <a:buClr>
                <a:srgbClr val="A04DA3"/>
              </a:buClr>
            </a:pPr>
            <a:r>
              <a:rPr lang="en-US" sz="2400" dirty="0">
                <a:solidFill>
                  <a:prstClr val="black"/>
                </a:solidFill>
              </a:rPr>
              <a:t>Think they are the only one</a:t>
            </a:r>
          </a:p>
          <a:p>
            <a:pPr marL="342900" lvl="0" indent="-342900">
              <a:lnSpc>
                <a:spcPct val="90000"/>
              </a:lnSpc>
              <a:buClr>
                <a:srgbClr val="A04DA3"/>
              </a:buClr>
            </a:pPr>
            <a:r>
              <a:rPr lang="en-US" sz="2400" dirty="0">
                <a:solidFill>
                  <a:prstClr val="black"/>
                </a:solidFill>
              </a:rPr>
              <a:t>Afraid of foster care</a:t>
            </a:r>
          </a:p>
          <a:p>
            <a:pPr marL="342900" lvl="0" indent="-342900">
              <a:lnSpc>
                <a:spcPct val="90000"/>
              </a:lnSpc>
              <a:buClr>
                <a:srgbClr val="A04DA3"/>
              </a:buClr>
            </a:pPr>
            <a:r>
              <a:rPr lang="en-US" sz="2400" dirty="0">
                <a:solidFill>
                  <a:prstClr val="black"/>
                </a:solidFill>
              </a:rPr>
              <a:t>Afraid the someone they care about will go to jail</a:t>
            </a:r>
          </a:p>
          <a:p>
            <a:pPr marL="342900" lvl="0" indent="-342900">
              <a:lnSpc>
                <a:spcPct val="90000"/>
              </a:lnSpc>
              <a:buClr>
                <a:srgbClr val="A04DA3"/>
              </a:buClr>
            </a:pPr>
            <a:r>
              <a:rPr lang="en-US" sz="2400" dirty="0">
                <a:solidFill>
                  <a:prstClr val="black"/>
                </a:solidFill>
              </a:rPr>
              <a:t>Dependent/vulnerable</a:t>
            </a:r>
          </a:p>
          <a:p>
            <a:pPr marL="342900" lvl="0" indent="-342900">
              <a:lnSpc>
                <a:spcPct val="90000"/>
              </a:lnSpc>
              <a:buClr>
                <a:srgbClr val="A04DA3"/>
              </a:buClr>
            </a:pPr>
            <a:r>
              <a:rPr lang="en-US" sz="2400" dirty="0">
                <a:solidFill>
                  <a:prstClr val="black"/>
                </a:solidFill>
              </a:rPr>
              <a:t>Feel responsible for abuse Love their abuser</a:t>
            </a:r>
          </a:p>
          <a:p>
            <a:pPr marL="342900" lvl="0" indent="-342900">
              <a:lnSpc>
                <a:spcPct val="90000"/>
              </a:lnSpc>
              <a:buClr>
                <a:srgbClr val="A04DA3"/>
              </a:buClr>
            </a:pPr>
            <a:r>
              <a:rPr lang="en-US" sz="2400" dirty="0">
                <a:solidFill>
                  <a:prstClr val="black"/>
                </a:solidFill>
              </a:rPr>
              <a:t>Don’t realize that acts are abusive</a:t>
            </a:r>
          </a:p>
          <a:p>
            <a:pPr marL="342900" lvl="0" indent="-342900">
              <a:lnSpc>
                <a:spcPct val="90000"/>
              </a:lnSpc>
              <a:buClr>
                <a:srgbClr val="A04DA3"/>
              </a:buClr>
            </a:pPr>
            <a:r>
              <a:rPr lang="en-US" sz="2400" dirty="0">
                <a:solidFill>
                  <a:prstClr val="black"/>
                </a:solidFill>
              </a:rPr>
              <a:t>Don’t know who to trust</a:t>
            </a:r>
          </a:p>
          <a:p>
            <a:pPr marL="342900" lvl="0" indent="-342900">
              <a:lnSpc>
                <a:spcPct val="90000"/>
              </a:lnSpc>
              <a:buClr>
                <a:srgbClr val="A04DA3"/>
              </a:buClr>
            </a:pPr>
            <a:r>
              <a:rPr lang="en-US" sz="2400" dirty="0">
                <a:solidFill>
                  <a:prstClr val="black"/>
                </a:solidFill>
              </a:rPr>
              <a:t>Been threatened</a:t>
            </a:r>
          </a:p>
          <a:p>
            <a:pPr marL="342900" lvl="0" indent="-342900">
              <a:lnSpc>
                <a:spcPct val="90000"/>
              </a:lnSpc>
              <a:buClr>
                <a:srgbClr val="A04DA3"/>
              </a:buClr>
            </a:pPr>
            <a:r>
              <a:rPr lang="en-US" sz="2400" dirty="0">
                <a:solidFill>
                  <a:prstClr val="black"/>
                </a:solidFill>
              </a:rPr>
              <a:t>Intimidated</a:t>
            </a:r>
          </a:p>
          <a:p>
            <a:endParaRPr lang="en-US" dirty="0"/>
          </a:p>
        </p:txBody>
      </p:sp>
    </p:spTree>
    <p:extLst>
      <p:ext uri="{BB962C8B-B14F-4D97-AF65-F5344CB8AC3E}">
        <p14:creationId xmlns:p14="http://schemas.microsoft.com/office/powerpoint/2010/main" val="11103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Mandated Reporting	</a:t>
            </a:r>
          </a:p>
        </p:txBody>
      </p:sp>
      <p:sp>
        <p:nvSpPr>
          <p:cNvPr id="3" name="Content Placeholder 2"/>
          <p:cNvSpPr>
            <a:spLocks noGrp="1"/>
          </p:cNvSpPr>
          <p:nvPr>
            <p:ph idx="1"/>
          </p:nvPr>
        </p:nvSpPr>
        <p:spPr/>
        <p:txBody>
          <a:bodyPr/>
          <a:lstStyle/>
          <a:p>
            <a:pPr marL="457200" lvl="1" indent="0">
              <a:buNone/>
            </a:pPr>
            <a:r>
              <a:rPr lang="en-US" sz="3200" dirty="0"/>
              <a:t>-What is Mandated reporting?</a:t>
            </a:r>
          </a:p>
          <a:p>
            <a:pPr marL="68580" indent="0">
              <a:buNone/>
            </a:pPr>
            <a:endParaRPr lang="en-US" dirty="0"/>
          </a:p>
          <a:p>
            <a:pPr marL="6858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7784761" cy="19202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76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637468" cy="1362075"/>
          </a:xfrm>
        </p:spPr>
        <p:txBody>
          <a:bodyPr>
            <a:normAutofit fontScale="90000"/>
          </a:bodyPr>
          <a:lstStyle/>
          <a:p>
            <a:r>
              <a:rPr lang="en-US" b="0" dirty="0">
                <a:ln w="0"/>
                <a:solidFill>
                  <a:schemeClr val="tx1"/>
                </a:solidFill>
                <a:effectLst>
                  <a:outerShdw blurRad="38100" dist="19050" dir="2700000" algn="tl" rotWithShape="0">
                    <a:schemeClr val="dk1">
                      <a:alpha val="40000"/>
                    </a:schemeClr>
                  </a:outerShdw>
                </a:effectLst>
                <a:latin typeface="+mn-lt"/>
              </a:rPr>
              <a:t>Mandatory Reporters are the Voice for the Child	</a:t>
            </a:r>
            <a:r>
              <a:rPr lang="en-US" dirty="0"/>
              <a:t>	</a:t>
            </a:r>
          </a:p>
        </p:txBody>
      </p:sp>
      <p:sp>
        <p:nvSpPr>
          <p:cNvPr id="3" name="Text Placeholder 2"/>
          <p:cNvSpPr>
            <a:spLocks noGrp="1"/>
          </p:cNvSpPr>
          <p:nvPr>
            <p:ph type="body" idx="1"/>
          </p:nvPr>
        </p:nvSpPr>
        <p:spPr>
          <a:xfrm>
            <a:off x="762000" y="2438400"/>
            <a:ext cx="6637467" cy="1520413"/>
          </a:xfrm>
        </p:spPr>
        <p:txBody>
          <a:bodyPr>
            <a:noAutofit/>
          </a:bodyPr>
          <a:lstStyle/>
          <a:p>
            <a:pPr marL="388620" indent="-342900">
              <a:buFont typeface="Arial" panose="020B0604020202020204" pitchFamily="34" charset="0"/>
              <a:buChar char="•"/>
            </a:pPr>
            <a:r>
              <a:rPr lang="en-US" sz="2400" dirty="0">
                <a:solidFill>
                  <a:schemeClr val="tx1"/>
                </a:solidFill>
              </a:rPr>
              <a:t>Reporting doesn’t necessarily mean that people will get arrested or children will get taken away from their parents!</a:t>
            </a:r>
          </a:p>
          <a:p>
            <a:pPr marL="388620" indent="-342900">
              <a:buFont typeface="Arial" panose="020B0604020202020204" pitchFamily="34" charset="0"/>
              <a:buChar char="•"/>
            </a:pPr>
            <a:r>
              <a:rPr lang="en-US" sz="2400" dirty="0">
                <a:solidFill>
                  <a:schemeClr val="tx1"/>
                </a:solidFill>
              </a:rPr>
              <a:t>Reporting means that the welfare of the child will be investigated and appropriate action will be taken to ensure their safety </a:t>
            </a:r>
          </a:p>
          <a:p>
            <a:pPr marL="388620" indent="-342900">
              <a:buFont typeface="Arial" panose="020B0604020202020204" pitchFamily="34" charset="0"/>
              <a:buChar char="•"/>
            </a:pPr>
            <a:r>
              <a:rPr lang="en-US" sz="2400" dirty="0">
                <a:solidFill>
                  <a:schemeClr val="tx1"/>
                </a:solidFill>
              </a:rPr>
              <a:t>You may be the only advocate the child has at the time </a:t>
            </a:r>
          </a:p>
        </p:txBody>
      </p:sp>
    </p:spTree>
    <p:extLst>
      <p:ext uri="{BB962C8B-B14F-4D97-AF65-F5344CB8AC3E}">
        <p14:creationId xmlns:p14="http://schemas.microsoft.com/office/powerpoint/2010/main" val="246065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2" name="Rectangle 4"/>
          <p:cNvSpPr>
            <a:spLocks noChangeArrowheads="1"/>
          </p:cNvSpPr>
          <p:nvPr/>
        </p:nvSpPr>
        <p:spPr bwMode="auto">
          <a:xfrm>
            <a:off x="762000" y="1600200"/>
            <a:ext cx="7239000" cy="4524315"/>
          </a:xfrm>
          <a:prstGeom prst="rect">
            <a:avLst/>
          </a:prstGeom>
          <a:noFill/>
          <a:ln w="9525">
            <a:noFill/>
            <a:miter lim="800000"/>
            <a:headEnd/>
            <a:tailEnd/>
          </a:ln>
          <a:effectLst/>
        </p:spPr>
        <p:txBody>
          <a:bodyPr>
            <a:spAutoFit/>
          </a:bodyPr>
          <a:lstStyle/>
          <a:p>
            <a:pPr marL="457200" indent="-457200" eaLnBrk="0" hangingPunct="0">
              <a:buFont typeface="Arial" panose="020B0604020202020204" pitchFamily="34" charset="0"/>
              <a:buChar char="•"/>
              <a:defRPr/>
            </a:pPr>
            <a:r>
              <a:rPr lang="en-US" sz="2400" dirty="0">
                <a:latin typeface="+mn-lt"/>
              </a:rPr>
              <a:t>Reports of in-home abuse are made to Department of Child Safety/DCS</a:t>
            </a:r>
          </a:p>
          <a:p>
            <a:pPr marL="457200" indent="-457200" eaLnBrk="0" hangingPunct="0">
              <a:buFont typeface="Arial" panose="020B0604020202020204" pitchFamily="34" charset="0"/>
              <a:buChar char="•"/>
              <a:defRPr/>
            </a:pPr>
            <a:r>
              <a:rPr lang="en-US" sz="2400" dirty="0">
                <a:latin typeface="Georgia" panose="02040502050405020303" pitchFamily="18" charset="0"/>
              </a:rPr>
              <a:t>Reporting on-line: </a:t>
            </a:r>
            <a:r>
              <a:rPr lang="en-US" sz="2400" b="1" dirty="0">
                <a:solidFill>
                  <a:schemeClr val="accent4">
                    <a:lumMod val="50000"/>
                  </a:schemeClr>
                </a:solidFill>
                <a:latin typeface="Georgia" panose="02040502050405020303" pitchFamily="18" charset="0"/>
              </a:rPr>
              <a:t>1-888-SOS-CHILD </a:t>
            </a:r>
            <a:r>
              <a:rPr lang="en-US" sz="2400" dirty="0">
                <a:latin typeface="Georgia" panose="02040502050405020303" pitchFamily="18" charset="0"/>
              </a:rPr>
              <a:t>or </a:t>
            </a:r>
            <a:r>
              <a:rPr lang="en-US" sz="2400" b="1" dirty="0">
                <a:solidFill>
                  <a:schemeClr val="accent5">
                    <a:lumMod val="50000"/>
                  </a:schemeClr>
                </a:solidFill>
                <a:latin typeface="Georgia" panose="02040502050405020303" pitchFamily="18" charset="0"/>
              </a:rPr>
              <a:t>dcs.az.gov</a:t>
            </a:r>
          </a:p>
          <a:p>
            <a:pPr marL="457200" indent="-457200" eaLnBrk="0" hangingPunct="0">
              <a:buFont typeface="Arial" panose="020B0604020202020204" pitchFamily="34" charset="0"/>
              <a:buChar char="•"/>
              <a:defRPr/>
            </a:pPr>
            <a:r>
              <a:rPr lang="en-US" sz="2400" dirty="0">
                <a:latin typeface="+mn-lt"/>
              </a:rPr>
              <a:t>Reports of abuse involving an alleged perpetrator who lives outside the home should be made to the appropriate </a:t>
            </a:r>
            <a:r>
              <a:rPr lang="en-US" sz="2400" b="1" dirty="0"/>
              <a:t>L</a:t>
            </a:r>
            <a:r>
              <a:rPr lang="en-US" sz="2400" b="1" dirty="0">
                <a:latin typeface="+mn-lt"/>
              </a:rPr>
              <a:t>aw </a:t>
            </a:r>
            <a:r>
              <a:rPr lang="en-US" sz="2400" b="1" dirty="0"/>
              <a:t>E</a:t>
            </a:r>
            <a:r>
              <a:rPr lang="en-US" sz="2400" b="1" dirty="0">
                <a:latin typeface="+mn-lt"/>
              </a:rPr>
              <a:t>nforcement </a:t>
            </a:r>
            <a:r>
              <a:rPr lang="en-US" sz="2400" b="1" dirty="0"/>
              <a:t>A</a:t>
            </a:r>
            <a:r>
              <a:rPr lang="en-US" sz="2400" b="1" dirty="0">
                <a:latin typeface="+mn-lt"/>
              </a:rPr>
              <a:t>gency</a:t>
            </a:r>
          </a:p>
          <a:p>
            <a:pPr marL="457200" indent="-457200" eaLnBrk="0" hangingPunct="0">
              <a:buFont typeface="Arial" panose="020B0604020202020204" pitchFamily="34" charset="0"/>
              <a:buChar char="•"/>
              <a:defRPr/>
            </a:pPr>
            <a:r>
              <a:rPr lang="en-US" sz="2400" dirty="0">
                <a:latin typeface="+mn-lt"/>
              </a:rPr>
              <a:t>You should report to </a:t>
            </a:r>
            <a:r>
              <a:rPr lang="en-US" sz="2400" b="1" dirty="0">
                <a:solidFill>
                  <a:srgbClr val="FF0000"/>
                </a:solidFill>
                <a:latin typeface="+mn-lt"/>
              </a:rPr>
              <a:t>both</a:t>
            </a:r>
            <a:r>
              <a:rPr lang="en-US" sz="2400" b="1" dirty="0">
                <a:latin typeface="+mn-lt"/>
              </a:rPr>
              <a:t> </a:t>
            </a:r>
            <a:r>
              <a:rPr lang="en-US" sz="2400" dirty="0">
                <a:latin typeface="+mn-lt"/>
              </a:rPr>
              <a:t>if the child  is in immediate danger and a quick response is </a:t>
            </a:r>
            <a:r>
              <a:rPr lang="en-US" sz="2400" dirty="0" smtClean="0">
                <a:latin typeface="+mn-lt"/>
              </a:rPr>
              <a:t>needed</a:t>
            </a:r>
          </a:p>
          <a:p>
            <a:pPr marL="457200" indent="-457200" eaLnBrk="0" hangingPunct="0">
              <a:buFont typeface="Arial" panose="020B0604020202020204" pitchFamily="34" charset="0"/>
              <a:buChar char="•"/>
              <a:defRPr/>
            </a:pPr>
            <a:r>
              <a:rPr lang="en-US" sz="2400" dirty="0" smtClean="0"/>
              <a:t>When in doubt—Report to Law Enforcement</a:t>
            </a:r>
            <a:endParaRPr lang="en-US" sz="2400" dirty="0">
              <a:latin typeface="+mn-lt"/>
            </a:endParaRPr>
          </a:p>
        </p:txBody>
      </p:sp>
      <p:sp>
        <p:nvSpPr>
          <p:cNvPr id="524293" name="Rectangle 5"/>
          <p:cNvSpPr>
            <a:spLocks noGrp="1" noChangeArrowheads="1"/>
          </p:cNvSpPr>
          <p:nvPr>
            <p:ph type="title"/>
          </p:nvPr>
        </p:nvSpPr>
        <p:spPr>
          <a:xfrm>
            <a:off x="1043490" y="457200"/>
            <a:ext cx="7024744" cy="914400"/>
          </a:xfrm>
        </p:spPr>
        <p:txBody>
          <a:bodyPr/>
          <a:lstStyle/>
          <a:p>
            <a:pPr eaLnBrk="1" hangingPunct="1">
              <a:defRPr/>
            </a:pPr>
            <a:r>
              <a:rPr lang="en-US" dirty="0">
                <a:latin typeface="+mn-lt"/>
              </a:rPr>
              <a:t>How to report</a:t>
            </a:r>
          </a:p>
        </p:txBody>
      </p:sp>
    </p:spTree>
    <p:extLst>
      <p:ext uri="{BB962C8B-B14F-4D97-AF65-F5344CB8AC3E}">
        <p14:creationId xmlns:p14="http://schemas.microsoft.com/office/powerpoint/2010/main" val="383577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14400" y="762000"/>
            <a:ext cx="7620000" cy="5715000"/>
          </a:xfrm>
        </p:spPr>
      </p:pic>
    </p:spTree>
    <p:extLst>
      <p:ext uri="{BB962C8B-B14F-4D97-AF65-F5344CB8AC3E}">
        <p14:creationId xmlns:p14="http://schemas.microsoft.com/office/powerpoint/2010/main" val="372190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Sexual Abuse</a:t>
            </a:r>
          </a:p>
        </p:txBody>
      </p:sp>
      <p:sp>
        <p:nvSpPr>
          <p:cNvPr id="3" name="Content Placeholder 2"/>
          <p:cNvSpPr>
            <a:spLocks noGrp="1"/>
          </p:cNvSpPr>
          <p:nvPr>
            <p:ph idx="1"/>
          </p:nvPr>
        </p:nvSpPr>
        <p:spPr/>
        <p:txBody>
          <a:bodyPr/>
          <a:lstStyle/>
          <a:p>
            <a:r>
              <a:rPr lang="en-US" dirty="0"/>
              <a:t>Any sexual act between an adult and minor or between minors when one exerts power over the other. </a:t>
            </a:r>
          </a:p>
          <a:p>
            <a:r>
              <a:rPr lang="en-US" dirty="0"/>
              <a:t>It also includes non-contact acts such as exhibitionism, exposure to pornography, voyeurism, and communicating in a sexual manner by phone or internet.</a:t>
            </a:r>
          </a:p>
          <a:p>
            <a:pPr>
              <a:buNone/>
            </a:pPr>
            <a:endParaRPr lang="en-US" dirty="0"/>
          </a:p>
        </p:txBody>
      </p:sp>
    </p:spTree>
    <p:extLst>
      <p:ext uri="{BB962C8B-B14F-4D97-AF65-F5344CB8AC3E}">
        <p14:creationId xmlns:p14="http://schemas.microsoft.com/office/powerpoint/2010/main" val="34620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Sexual Abuse Indicators</a:t>
            </a:r>
          </a:p>
        </p:txBody>
      </p:sp>
      <p:sp>
        <p:nvSpPr>
          <p:cNvPr id="3" name="Content Placeholder 2"/>
          <p:cNvSpPr>
            <a:spLocks noGrp="1"/>
          </p:cNvSpPr>
          <p:nvPr>
            <p:ph idx="1"/>
          </p:nvPr>
        </p:nvSpPr>
        <p:spPr>
          <a:xfrm>
            <a:off x="457200" y="2057400"/>
            <a:ext cx="8229600" cy="4325112"/>
          </a:xfrm>
        </p:spPr>
        <p:txBody>
          <a:bodyPr/>
          <a:lstStyle/>
          <a:p>
            <a:pPr>
              <a:buNone/>
            </a:pPr>
            <a:r>
              <a:rPr lang="en-US" b="1" u="sng" dirty="0"/>
              <a:t>Behaviors</a:t>
            </a:r>
          </a:p>
          <a:p>
            <a:r>
              <a:rPr lang="en-US" dirty="0"/>
              <a:t>Sexual knowledge inappropriate for age</a:t>
            </a:r>
          </a:p>
          <a:p>
            <a:r>
              <a:rPr lang="en-US" dirty="0"/>
              <a:t>Eating disorders</a:t>
            </a:r>
          </a:p>
          <a:p>
            <a:r>
              <a:rPr lang="en-US" dirty="0"/>
              <a:t>Aggression</a:t>
            </a:r>
          </a:p>
          <a:p>
            <a:r>
              <a:rPr lang="en-US" dirty="0"/>
              <a:t>Substance abuse</a:t>
            </a:r>
          </a:p>
          <a:p>
            <a:r>
              <a:rPr lang="en-US" dirty="0"/>
              <a:t>Self-abusive behavior</a:t>
            </a:r>
          </a:p>
          <a:p>
            <a:r>
              <a:rPr lang="en-US" dirty="0"/>
              <a:t>Sexually acting out with younger children</a:t>
            </a:r>
          </a:p>
          <a:p>
            <a:r>
              <a:rPr lang="en-US" dirty="0"/>
              <a:t>Change in behavior</a:t>
            </a:r>
          </a:p>
          <a:p>
            <a:pPr marL="109728" indent="0">
              <a:buNone/>
            </a:pPr>
            <a:endParaRPr lang="en-US" dirty="0"/>
          </a:p>
        </p:txBody>
      </p:sp>
    </p:spTree>
    <p:extLst>
      <p:ext uri="{BB962C8B-B14F-4D97-AF65-F5344CB8AC3E}">
        <p14:creationId xmlns:p14="http://schemas.microsoft.com/office/powerpoint/2010/main" val="280615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 Exception</a:t>
            </a:r>
          </a:p>
        </p:txBody>
      </p:sp>
      <p:sp>
        <p:nvSpPr>
          <p:cNvPr id="3" name="Content Placeholder 2"/>
          <p:cNvSpPr>
            <a:spLocks noGrp="1"/>
          </p:cNvSpPr>
          <p:nvPr>
            <p:ph idx="1"/>
          </p:nvPr>
        </p:nvSpPr>
        <p:spPr/>
        <p:txBody>
          <a:bodyPr/>
          <a:lstStyle/>
          <a:p>
            <a:r>
              <a:rPr lang="en-US" dirty="0"/>
              <a:t>You are not mandated to report Sexual Abuse, IF:</a:t>
            </a:r>
          </a:p>
          <a:p>
            <a:pPr>
              <a:buNone/>
            </a:pPr>
            <a:r>
              <a:rPr lang="en-US" dirty="0"/>
              <a:t> 	1) BOTH parties are 14, 15, 16, or 17 years old, AND</a:t>
            </a:r>
          </a:p>
          <a:p>
            <a:pPr>
              <a:buNone/>
            </a:pPr>
            <a:r>
              <a:rPr lang="en-US" dirty="0"/>
              <a:t>	2) There is nothing to indicate the sexual conduct is anything other than consensual.</a:t>
            </a:r>
          </a:p>
          <a:p>
            <a:r>
              <a:rPr lang="en-US" dirty="0"/>
              <a:t>BUT, you MAY report it and immunity will apply.</a:t>
            </a:r>
          </a:p>
          <a:p>
            <a:pPr>
              <a:buNone/>
            </a:pPr>
            <a:endParaRPr lang="en-US" dirty="0"/>
          </a:p>
          <a:p>
            <a:endParaRPr lang="en-US" dirty="0"/>
          </a:p>
        </p:txBody>
      </p:sp>
    </p:spTree>
    <p:extLst>
      <p:ext uri="{BB962C8B-B14F-4D97-AF65-F5344CB8AC3E}">
        <p14:creationId xmlns:p14="http://schemas.microsoft.com/office/powerpoint/2010/main" val="32153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Emotional Abuse</a:t>
            </a:r>
          </a:p>
        </p:txBody>
      </p:sp>
      <p:sp>
        <p:nvSpPr>
          <p:cNvPr id="3" name="Content Placeholder 2"/>
          <p:cNvSpPr>
            <a:spLocks noGrp="1"/>
          </p:cNvSpPr>
          <p:nvPr>
            <p:ph idx="1"/>
          </p:nvPr>
        </p:nvSpPr>
        <p:spPr/>
        <p:txBody>
          <a:bodyPr/>
          <a:lstStyle/>
          <a:p>
            <a:r>
              <a:rPr lang="en-US" dirty="0"/>
              <a:t>“Serious emotional damage” evidenced by “severe anxiety, depression, withdrawal or untoward aggressive behavior” AND which is “diagnosed by a medical doctor or psychologist” AND is “caused by the acts or omissions” of the caregiver.</a:t>
            </a:r>
          </a:p>
          <a:p>
            <a:r>
              <a:rPr lang="en-US" dirty="0"/>
              <a:t>Visible signs of emotional abuse in children can be difficult to detect and to prosecute.</a:t>
            </a:r>
          </a:p>
          <a:p>
            <a:endParaRPr lang="en-US" dirty="0"/>
          </a:p>
        </p:txBody>
      </p:sp>
    </p:spTree>
    <p:extLst>
      <p:ext uri="{BB962C8B-B14F-4D97-AF65-F5344CB8AC3E}">
        <p14:creationId xmlns:p14="http://schemas.microsoft.com/office/powerpoint/2010/main" val="4560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Emotional Abuse Indicators</a:t>
            </a:r>
          </a:p>
        </p:txBody>
      </p:sp>
      <p:sp>
        <p:nvSpPr>
          <p:cNvPr id="3" name="Content Placeholder 2"/>
          <p:cNvSpPr>
            <a:spLocks noGrp="1"/>
          </p:cNvSpPr>
          <p:nvPr>
            <p:ph idx="1"/>
          </p:nvPr>
        </p:nvSpPr>
        <p:spPr/>
        <p:txBody>
          <a:bodyPr/>
          <a:lstStyle/>
          <a:p>
            <a:r>
              <a:rPr lang="en-US" dirty="0"/>
              <a:t>Learning disabilities</a:t>
            </a:r>
          </a:p>
          <a:p>
            <a:r>
              <a:rPr lang="en-US" dirty="0"/>
              <a:t>Sleep disorders</a:t>
            </a:r>
          </a:p>
          <a:p>
            <a:r>
              <a:rPr lang="en-US" dirty="0"/>
              <a:t>Poor social skills</a:t>
            </a:r>
          </a:p>
          <a:p>
            <a:r>
              <a:rPr lang="en-US" dirty="0"/>
              <a:t>Unusually fearful</a:t>
            </a:r>
          </a:p>
          <a:p>
            <a:r>
              <a:rPr lang="en-US" dirty="0"/>
              <a:t>Stuttering</a:t>
            </a:r>
          </a:p>
          <a:p>
            <a:r>
              <a:rPr lang="en-US" dirty="0"/>
              <a:t>Baby talk</a:t>
            </a:r>
          </a:p>
          <a:p>
            <a:r>
              <a:rPr lang="en-US" dirty="0"/>
              <a:t>Unresponsive</a:t>
            </a:r>
          </a:p>
          <a:p>
            <a:r>
              <a:rPr lang="en-US" dirty="0"/>
              <a:t>Hyperactive</a:t>
            </a:r>
          </a:p>
          <a:p>
            <a:endParaRPr lang="en-US" dirty="0"/>
          </a:p>
        </p:txBody>
      </p:sp>
    </p:spTree>
    <p:extLst>
      <p:ext uri="{BB962C8B-B14F-4D97-AF65-F5344CB8AC3E}">
        <p14:creationId xmlns:p14="http://schemas.microsoft.com/office/powerpoint/2010/main" val="38239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71" y="1143000"/>
            <a:ext cx="8229600" cy="1069848"/>
          </a:xfrm>
        </p:spPr>
        <p:txBody>
          <a:bodyPr/>
          <a:lstStyle/>
          <a:p>
            <a:pPr algn="just"/>
            <a:r>
              <a:rPr lang="en-US" dirty="0">
                <a:latin typeface="+mn-lt"/>
              </a:rPr>
              <a:t>Neglect</a:t>
            </a:r>
          </a:p>
        </p:txBody>
      </p:sp>
      <p:sp>
        <p:nvSpPr>
          <p:cNvPr id="3" name="Rectangle 2"/>
          <p:cNvSpPr/>
          <p:nvPr/>
        </p:nvSpPr>
        <p:spPr>
          <a:xfrm>
            <a:off x="259977" y="2667000"/>
            <a:ext cx="8686800" cy="3046988"/>
          </a:xfrm>
          <a:prstGeom prst="rect">
            <a:avLst/>
          </a:prstGeom>
        </p:spPr>
        <p:txBody>
          <a:bodyPr wrap="square">
            <a:spAutoFit/>
          </a:bodyPr>
          <a:lstStyle/>
          <a:p>
            <a:r>
              <a:rPr lang="en-US" sz="3200" dirty="0"/>
              <a:t>Neglect is the </a:t>
            </a:r>
            <a:r>
              <a:rPr lang="en-US" sz="3200" b="1" dirty="0">
                <a:solidFill>
                  <a:srgbClr val="FF0000"/>
                </a:solidFill>
              </a:rPr>
              <a:t>inability</a:t>
            </a:r>
            <a:r>
              <a:rPr lang="en-US" sz="3200" dirty="0"/>
              <a:t> or </a:t>
            </a:r>
            <a:r>
              <a:rPr lang="en-US" sz="3200" b="1" dirty="0">
                <a:solidFill>
                  <a:srgbClr val="FF0000"/>
                </a:solidFill>
              </a:rPr>
              <a:t>unwillingness</a:t>
            </a:r>
            <a:r>
              <a:rPr lang="en-US" sz="3200" dirty="0"/>
              <a:t> of a parent or caregiver of a child to provide shelter, food, appropriate clothing, or medical care </a:t>
            </a:r>
            <a:r>
              <a:rPr lang="en-US" sz="3200" b="1" dirty="0"/>
              <a:t>if that inability or unwillingness causes a substantial risk of harm to the child’s health or welfare</a:t>
            </a:r>
            <a:r>
              <a:rPr lang="en-US" sz="3200" dirty="0"/>
              <a:t>.</a:t>
            </a:r>
          </a:p>
        </p:txBody>
      </p:sp>
    </p:spTree>
    <p:extLst>
      <p:ext uri="{BB962C8B-B14F-4D97-AF65-F5344CB8AC3E}">
        <p14:creationId xmlns:p14="http://schemas.microsoft.com/office/powerpoint/2010/main" val="9503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458200" cy="1069848"/>
          </a:xfrm>
        </p:spPr>
        <p:txBody>
          <a:bodyPr/>
          <a:lstStyle/>
          <a:p>
            <a:r>
              <a:rPr lang="en-US" dirty="0"/>
              <a:t>Neglect				</a:t>
            </a:r>
          </a:p>
        </p:txBody>
      </p:sp>
      <p:sp>
        <p:nvSpPr>
          <p:cNvPr id="4" name="Rectangle 3"/>
          <p:cNvSpPr/>
          <p:nvPr/>
        </p:nvSpPr>
        <p:spPr>
          <a:xfrm>
            <a:off x="1066800" y="2272553"/>
            <a:ext cx="6629400" cy="3527119"/>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US" sz="3600" kern="0" dirty="0">
                <a:solidFill>
                  <a:srgbClr val="000000"/>
                </a:solidFill>
                <a:latin typeface="Arial"/>
              </a:rPr>
              <a:t>Failure to provide these basics needs to be </a:t>
            </a:r>
            <a:r>
              <a:rPr lang="en-US" sz="3600" b="1" kern="0" dirty="0">
                <a:solidFill>
                  <a:srgbClr val="000000"/>
                </a:solidFill>
                <a:latin typeface="Arial"/>
              </a:rPr>
              <a:t>chronic</a:t>
            </a:r>
            <a:r>
              <a:rPr lang="en-US" sz="3600" kern="0" dirty="0">
                <a:solidFill>
                  <a:srgbClr val="000000"/>
                </a:solidFill>
                <a:latin typeface="Arial"/>
              </a:rPr>
              <a:t> in order for the abuse to be considered “neglect.”</a:t>
            </a:r>
          </a:p>
          <a:p>
            <a:pPr marL="342900" lvl="0" indent="-342900" eaLnBrk="0" fontAlgn="base" hangingPunct="0">
              <a:spcBef>
                <a:spcPct val="20000"/>
              </a:spcBef>
              <a:spcAft>
                <a:spcPct val="0"/>
              </a:spcAft>
              <a:buFontTx/>
              <a:buChar char="•"/>
            </a:pPr>
            <a:r>
              <a:rPr lang="en-US" sz="3600" b="1" kern="0" dirty="0">
                <a:solidFill>
                  <a:srgbClr val="FF0000"/>
                </a:solidFill>
                <a:latin typeface="Arial"/>
              </a:rPr>
              <a:t>Poverty</a:t>
            </a:r>
            <a:r>
              <a:rPr lang="en-US" sz="3600" kern="0" dirty="0">
                <a:solidFill>
                  <a:srgbClr val="000000"/>
                </a:solidFill>
                <a:latin typeface="Arial"/>
              </a:rPr>
              <a:t> and </a:t>
            </a:r>
            <a:r>
              <a:rPr lang="en-US" sz="3600" b="1" kern="0" dirty="0">
                <a:solidFill>
                  <a:srgbClr val="FF0000"/>
                </a:solidFill>
                <a:latin typeface="Arial"/>
              </a:rPr>
              <a:t>lifestyle </a:t>
            </a:r>
            <a:r>
              <a:rPr lang="en-US" sz="3600" kern="0" dirty="0">
                <a:solidFill>
                  <a:srgbClr val="000000"/>
                </a:solidFill>
                <a:latin typeface="Arial"/>
              </a:rPr>
              <a:t>choices</a:t>
            </a:r>
            <a:r>
              <a:rPr lang="en-US" sz="3600" b="1" kern="0" dirty="0">
                <a:solidFill>
                  <a:srgbClr val="FF0000"/>
                </a:solidFill>
                <a:latin typeface="Arial"/>
              </a:rPr>
              <a:t> </a:t>
            </a:r>
            <a:r>
              <a:rPr lang="en-US" sz="3600" kern="0" dirty="0">
                <a:solidFill>
                  <a:srgbClr val="000000"/>
                </a:solidFill>
                <a:latin typeface="Arial"/>
              </a:rPr>
              <a:t>are not signs of neglect.</a:t>
            </a:r>
          </a:p>
        </p:txBody>
      </p:sp>
    </p:spTree>
    <p:extLst>
      <p:ext uri="{BB962C8B-B14F-4D97-AF65-F5344CB8AC3E}">
        <p14:creationId xmlns:p14="http://schemas.microsoft.com/office/powerpoint/2010/main" val="265675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838200"/>
            <a:ext cx="7620000" cy="5607689"/>
          </a:xfrm>
          <a:prstGeom prst="rect">
            <a:avLst/>
          </a:prstGeom>
        </p:spPr>
        <p:txBody>
          <a:bodyPr wrap="square">
            <a:spAutoFit/>
          </a:bodyPr>
          <a:lstStyle/>
          <a:p>
            <a:pPr marL="68580" lvl="0" fontAlgn="auto">
              <a:spcBef>
                <a:spcPct val="20000"/>
              </a:spcBef>
              <a:spcAft>
                <a:spcPts val="0"/>
              </a:spcAft>
              <a:buClr>
                <a:srgbClr val="94C600"/>
              </a:buClr>
              <a:buSzPct val="76000"/>
              <a:defRPr/>
            </a:pPr>
            <a:r>
              <a:rPr lang="en-US" sz="3200" b="1" dirty="0">
                <a:latin typeface="Georgia" panose="02040502050405020303" pitchFamily="18" charset="0"/>
              </a:rPr>
              <a:t>Arizona law </a:t>
            </a:r>
            <a:r>
              <a:rPr lang="en-US" sz="3200" dirty="0">
                <a:latin typeface="Georgia" panose="02040502050405020303" pitchFamily="18" charset="0"/>
              </a:rPr>
              <a:t>that requires </a:t>
            </a:r>
            <a:r>
              <a:rPr lang="en-US" sz="3200" b="1" dirty="0">
                <a:latin typeface="Georgia" panose="02040502050405020303" pitchFamily="18" charset="0"/>
              </a:rPr>
              <a:t>certain persons </a:t>
            </a:r>
            <a:r>
              <a:rPr lang="en-US" sz="3200" dirty="0">
                <a:latin typeface="Georgia" panose="02040502050405020303" pitchFamily="18" charset="0"/>
              </a:rPr>
              <a:t>who believe that a child has received </a:t>
            </a:r>
            <a:r>
              <a:rPr lang="en-US" sz="3200" b="1" dirty="0">
                <a:latin typeface="Georgia" panose="02040502050405020303" pitchFamily="18" charset="0"/>
              </a:rPr>
              <a:t>non-accidental injury, or believe that a child is victim of abuse, neglect, exploitation or abandonment</a:t>
            </a:r>
            <a:r>
              <a:rPr lang="en-US" sz="3200" dirty="0">
                <a:latin typeface="Georgia" panose="02040502050405020303" pitchFamily="18" charset="0"/>
              </a:rPr>
              <a:t> to make a  reasonable attempt to protect </a:t>
            </a:r>
            <a:r>
              <a:rPr lang="en-US" sz="3200" dirty="0" smtClean="0">
                <a:latin typeface="Georgia" panose="02040502050405020303" pitchFamily="18" charset="0"/>
              </a:rPr>
              <a:t>the child</a:t>
            </a:r>
            <a:r>
              <a:rPr lang="en-US" sz="3200" dirty="0">
                <a:latin typeface="Georgia" panose="02040502050405020303" pitchFamily="18" charset="0"/>
              </a:rPr>
              <a:t>. This is done by contacting Department of Child Safety and/or Law Enforcement-</a:t>
            </a:r>
            <a:r>
              <a:rPr lang="en-US" sz="3200" b="1" dirty="0">
                <a:solidFill>
                  <a:srgbClr val="FF0000"/>
                </a:solidFill>
                <a:latin typeface="Georgia" panose="02040502050405020303" pitchFamily="18" charset="0"/>
              </a:rPr>
              <a:t>IMMEDIATELY</a:t>
            </a:r>
            <a:r>
              <a:rPr lang="en-US" sz="3200" dirty="0">
                <a:latin typeface="Georgia" panose="02040502050405020303" pitchFamily="18" charset="0"/>
              </a:rPr>
              <a:t>!</a:t>
            </a:r>
          </a:p>
          <a:p>
            <a:pPr marL="342900" lvl="0" indent="-274320" fontAlgn="auto">
              <a:spcBef>
                <a:spcPct val="20000"/>
              </a:spcBef>
              <a:spcAft>
                <a:spcPts val="0"/>
              </a:spcAft>
              <a:buClr>
                <a:srgbClr val="94C600"/>
              </a:buClr>
              <a:buSzPct val="76000"/>
              <a:buFont typeface="Wingdings 2" pitchFamily="18" charset="2"/>
              <a:buChar char=""/>
              <a:defRPr/>
            </a:pPr>
            <a:endParaRPr lang="en-US" sz="3200" dirty="0">
              <a:latin typeface="Century Gothic"/>
            </a:endParaRPr>
          </a:p>
        </p:txBody>
      </p:sp>
    </p:spTree>
    <p:extLst>
      <p:ext uri="{BB962C8B-B14F-4D97-AF65-F5344CB8AC3E}">
        <p14:creationId xmlns:p14="http://schemas.microsoft.com/office/powerpoint/2010/main" val="399230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 Behavioral Indicators</a:t>
            </a:r>
          </a:p>
        </p:txBody>
      </p:sp>
      <p:sp>
        <p:nvSpPr>
          <p:cNvPr id="3" name="Rectangle 2"/>
          <p:cNvSpPr/>
          <p:nvPr/>
        </p:nvSpPr>
        <p:spPr>
          <a:xfrm>
            <a:off x="609600" y="2460812"/>
            <a:ext cx="6324600" cy="3816429"/>
          </a:xfrm>
          <a:prstGeom prst="rect">
            <a:avLst/>
          </a:prstGeom>
        </p:spPr>
        <p:txBody>
          <a:bodyPr wrap="square">
            <a:spAutoFit/>
          </a:bodyPr>
          <a:lstStyle/>
          <a:p>
            <a:pPr marL="457200" indent="-457200">
              <a:buFont typeface="Arial" panose="020B0604020202020204" pitchFamily="34" charset="0"/>
              <a:buChar char="•"/>
            </a:pPr>
            <a:r>
              <a:rPr lang="en-US" sz="3200" dirty="0"/>
              <a:t>Begging or stealing food</a:t>
            </a:r>
          </a:p>
          <a:p>
            <a:pPr marL="457200" indent="-457200">
              <a:buFont typeface="Arial" panose="020B0604020202020204" pitchFamily="34" charset="0"/>
              <a:buChar char="•"/>
            </a:pPr>
            <a:r>
              <a:rPr lang="en-US" sz="3200" dirty="0"/>
              <a:t>Difficulty with hearing or vision</a:t>
            </a:r>
          </a:p>
          <a:p>
            <a:pPr marL="457200" indent="-457200">
              <a:buFont typeface="Arial" panose="020B0604020202020204" pitchFamily="34" charset="0"/>
              <a:buChar char="•"/>
            </a:pPr>
            <a:r>
              <a:rPr lang="en-US" sz="3200" dirty="0"/>
              <a:t>Poor coordination</a:t>
            </a:r>
          </a:p>
          <a:p>
            <a:pPr marL="457200" indent="-457200">
              <a:buFont typeface="Arial" panose="020B0604020202020204" pitchFamily="34" charset="0"/>
              <a:buChar char="•"/>
            </a:pPr>
            <a:r>
              <a:rPr lang="en-US" sz="3200" dirty="0"/>
              <a:t>Acting out</a:t>
            </a:r>
          </a:p>
          <a:p>
            <a:pPr marL="457200" indent="-457200">
              <a:buFont typeface="Arial" panose="020B0604020202020204" pitchFamily="34" charset="0"/>
              <a:buChar char="•"/>
            </a:pPr>
            <a:r>
              <a:rPr lang="en-US" sz="3200" dirty="0"/>
              <a:t>Frequent visits to the school nurse</a:t>
            </a:r>
          </a:p>
          <a:p>
            <a:pPr>
              <a:buNone/>
            </a:pPr>
            <a:endParaRPr lang="en-US" dirty="0"/>
          </a:p>
        </p:txBody>
      </p:sp>
    </p:spTree>
    <p:extLst>
      <p:ext uri="{BB962C8B-B14F-4D97-AF65-F5344CB8AC3E}">
        <p14:creationId xmlns:p14="http://schemas.microsoft.com/office/powerpoint/2010/main" val="167633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362075"/>
          </a:xfrm>
        </p:spPr>
        <p:txBody>
          <a:bodyPr/>
          <a:lstStyle/>
          <a:p>
            <a:r>
              <a:rPr lang="en-US" b="0" dirty="0">
                <a:ln w="0"/>
                <a:solidFill>
                  <a:schemeClr val="tx1"/>
                </a:solidFill>
                <a:effectLst>
                  <a:outerShdw blurRad="38100" dist="19050" dir="2700000" algn="tl" rotWithShape="0">
                    <a:schemeClr val="dk1">
                      <a:alpha val="40000"/>
                    </a:schemeClr>
                  </a:outerShdw>
                </a:effectLst>
                <a:latin typeface="+mn-lt"/>
              </a:rPr>
              <a:t>Let’s Practice</a:t>
            </a:r>
          </a:p>
        </p:txBody>
      </p:sp>
      <p:sp>
        <p:nvSpPr>
          <p:cNvPr id="3" name="Text Placeholder 2"/>
          <p:cNvSpPr>
            <a:spLocks noGrp="1"/>
          </p:cNvSpPr>
          <p:nvPr>
            <p:ph type="body" idx="1"/>
          </p:nvPr>
        </p:nvSpPr>
        <p:spPr>
          <a:xfrm>
            <a:off x="762000" y="2209800"/>
            <a:ext cx="7620000" cy="3886200"/>
          </a:xfrm>
        </p:spPr>
        <p:txBody>
          <a:bodyPr>
            <a:normAutofit/>
          </a:bodyPr>
          <a:lstStyle/>
          <a:p>
            <a:pPr algn="ctr"/>
            <a:r>
              <a:rPr lang="en-US" sz="2800" dirty="0"/>
              <a:t>You ask, </a:t>
            </a:r>
            <a:r>
              <a:rPr lang="en-US" sz="2800" dirty="0" smtClean="0"/>
              <a:t>“……….?”</a:t>
            </a:r>
            <a:endParaRPr lang="en-US" sz="2800" dirty="0"/>
          </a:p>
          <a:p>
            <a:pPr algn="ctr"/>
            <a:endParaRPr lang="en-US" sz="2800" dirty="0"/>
          </a:p>
        </p:txBody>
      </p:sp>
    </p:spTree>
    <p:extLst>
      <p:ext uri="{BB962C8B-B14F-4D97-AF65-F5344CB8AC3E}">
        <p14:creationId xmlns:p14="http://schemas.microsoft.com/office/powerpoint/2010/main" val="1386142255"/>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6158" y="1524000"/>
            <a:ext cx="5211683" cy="707886"/>
          </a:xfrm>
          <a:prstGeom prst="rect">
            <a:avLst/>
          </a:prstGeom>
        </p:spPr>
        <p:txBody>
          <a:bodyPr wrap="none">
            <a:spAutoFit/>
          </a:bodyPr>
          <a:lstStyle/>
          <a:p>
            <a:r>
              <a:rPr lang="en-US" sz="4000" dirty="0"/>
              <a:t>Child says, “ I got hit.”</a:t>
            </a:r>
          </a:p>
        </p:txBody>
      </p:sp>
      <p:sp>
        <p:nvSpPr>
          <p:cNvPr id="3" name="Rectangle 2"/>
          <p:cNvSpPr/>
          <p:nvPr/>
        </p:nvSpPr>
        <p:spPr>
          <a:xfrm>
            <a:off x="2535151" y="3200400"/>
            <a:ext cx="3701654" cy="523220"/>
          </a:xfrm>
          <a:prstGeom prst="rect">
            <a:avLst/>
          </a:prstGeom>
        </p:spPr>
        <p:txBody>
          <a:bodyPr wrap="none">
            <a:spAutoFit/>
          </a:bodyPr>
          <a:lstStyle/>
          <a:p>
            <a:pPr algn="ctr"/>
            <a:r>
              <a:rPr lang="en-US" sz="2800" b="1" dirty="0"/>
              <a:t>What can you ask? </a:t>
            </a:r>
          </a:p>
        </p:txBody>
      </p:sp>
    </p:spTree>
    <p:extLst>
      <p:ext uri="{BB962C8B-B14F-4D97-AF65-F5344CB8AC3E}">
        <p14:creationId xmlns:p14="http://schemas.microsoft.com/office/powerpoint/2010/main" val="248414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A21655D-E954-4091-A817-BA252CA1AC5C}"/>
              </a:ext>
            </a:extLst>
          </p:cNvPr>
          <p:cNvSpPr/>
          <p:nvPr/>
        </p:nvSpPr>
        <p:spPr>
          <a:xfrm>
            <a:off x="685800" y="1066800"/>
            <a:ext cx="8229600" cy="2246769"/>
          </a:xfrm>
          <a:prstGeom prst="rect">
            <a:avLst/>
          </a:prstGeom>
        </p:spPr>
        <p:txBody>
          <a:bodyPr wrap="square">
            <a:spAutoFit/>
          </a:bodyPr>
          <a:lstStyle/>
          <a:p>
            <a:pPr>
              <a:buNone/>
            </a:pPr>
            <a:r>
              <a:rPr lang="en-US" sz="2800" dirty="0"/>
              <a:t>You ask, </a:t>
            </a:r>
            <a:r>
              <a:rPr lang="en-US" sz="2800" dirty="0" smtClean="0"/>
              <a:t>“………….., </a:t>
            </a:r>
          </a:p>
          <a:p>
            <a:pPr>
              <a:buNone/>
            </a:pPr>
            <a:endParaRPr lang="en-US" sz="2800" dirty="0"/>
          </a:p>
          <a:p>
            <a:pPr>
              <a:buNone/>
            </a:pPr>
            <a:r>
              <a:rPr lang="en-US" sz="2800" dirty="0" smtClean="0"/>
              <a:t>“</a:t>
            </a:r>
            <a:r>
              <a:rPr lang="en-US" sz="2800" dirty="0"/>
              <a:t>Last night at home my </a:t>
            </a:r>
            <a:endParaRPr lang="en-US" sz="2800" dirty="0" smtClean="0"/>
          </a:p>
          <a:p>
            <a:pPr>
              <a:buNone/>
            </a:pPr>
            <a:r>
              <a:rPr lang="en-US" sz="2800" dirty="0" smtClean="0"/>
              <a:t>dad </a:t>
            </a:r>
            <a:r>
              <a:rPr lang="en-US" sz="2800" dirty="0"/>
              <a:t>hit me because I </a:t>
            </a:r>
            <a:endParaRPr lang="en-US" sz="2800" dirty="0" smtClean="0"/>
          </a:p>
          <a:p>
            <a:pPr>
              <a:buNone/>
            </a:pPr>
            <a:r>
              <a:rPr lang="en-US" sz="2800" dirty="0" smtClean="0"/>
              <a:t>was </a:t>
            </a:r>
            <a:r>
              <a:rPr lang="en-US" sz="2800" dirty="0"/>
              <a:t>late.”</a:t>
            </a:r>
          </a:p>
        </p:txBody>
      </p:sp>
      <p:sp>
        <p:nvSpPr>
          <p:cNvPr id="4" name="Rectangle 3">
            <a:extLst>
              <a:ext uri="{FF2B5EF4-FFF2-40B4-BE49-F238E27FC236}">
                <a16:creationId xmlns:a16="http://schemas.microsoft.com/office/drawing/2014/main" xmlns="" id="{D1C49624-6723-4994-9795-F4D947B6D890}"/>
              </a:ext>
            </a:extLst>
          </p:cNvPr>
          <p:cNvSpPr/>
          <p:nvPr/>
        </p:nvSpPr>
        <p:spPr>
          <a:xfrm>
            <a:off x="609600" y="3797081"/>
            <a:ext cx="4572000" cy="523220"/>
          </a:xfrm>
          <a:prstGeom prst="rect">
            <a:avLst/>
          </a:prstGeom>
        </p:spPr>
        <p:txBody>
          <a:bodyPr wrap="square">
            <a:spAutoFit/>
          </a:bodyPr>
          <a:lstStyle/>
          <a:p>
            <a:r>
              <a:rPr lang="en-US" sz="2800" b="1" dirty="0" smtClean="0"/>
              <a:t>What</a:t>
            </a:r>
            <a:r>
              <a:rPr lang="en-US" sz="2400" b="1" dirty="0" smtClean="0"/>
              <a:t> do you need to ask</a:t>
            </a:r>
            <a:r>
              <a:rPr lang="en-US" sz="2400" dirty="0"/>
              <a:t>? </a:t>
            </a:r>
          </a:p>
        </p:txBody>
      </p:sp>
      <p:sp>
        <p:nvSpPr>
          <p:cNvPr id="5" name="Rectangle 4">
            <a:extLst>
              <a:ext uri="{FF2B5EF4-FFF2-40B4-BE49-F238E27FC236}">
                <a16:creationId xmlns:a16="http://schemas.microsoft.com/office/drawing/2014/main" xmlns="" id="{CBBF092F-07E2-4BAB-9429-AF5FEEBC4E3D}"/>
              </a:ext>
            </a:extLst>
          </p:cNvPr>
          <p:cNvSpPr/>
          <p:nvPr/>
        </p:nvSpPr>
        <p:spPr>
          <a:xfrm>
            <a:off x="1447800" y="4343400"/>
            <a:ext cx="6705600" cy="1754326"/>
          </a:xfrm>
          <a:prstGeom prst="rect">
            <a:avLst/>
          </a:prstGeom>
        </p:spPr>
        <p:txBody>
          <a:bodyPr wrap="square">
            <a:spAutoFit/>
          </a:bodyPr>
          <a:lstStyle/>
          <a:p>
            <a:pPr>
              <a:buNone/>
            </a:pPr>
            <a:endParaRPr lang="en-US" dirty="0" smtClean="0"/>
          </a:p>
          <a:p>
            <a:pPr>
              <a:buNone/>
            </a:pPr>
            <a:r>
              <a:rPr lang="en-US" b="1" dirty="0" smtClean="0">
                <a:solidFill>
                  <a:srgbClr val="FF0000"/>
                </a:solidFill>
              </a:rPr>
              <a:t>You </a:t>
            </a:r>
            <a:r>
              <a:rPr lang="en-US" b="1" dirty="0">
                <a:solidFill>
                  <a:srgbClr val="FF0000"/>
                </a:solidFill>
              </a:rPr>
              <a:t>will </a:t>
            </a:r>
            <a:r>
              <a:rPr lang="en-US" b="1" dirty="0" smtClean="0">
                <a:solidFill>
                  <a:srgbClr val="FF0000"/>
                </a:solidFill>
              </a:rPr>
              <a:t>need from other sources if possible:</a:t>
            </a:r>
            <a:endParaRPr lang="en-US" b="1" dirty="0">
              <a:solidFill>
                <a:srgbClr val="FF0000"/>
              </a:solidFill>
            </a:endParaRPr>
          </a:p>
          <a:p>
            <a:pPr>
              <a:buNone/>
            </a:pPr>
            <a:r>
              <a:rPr lang="en-US" dirty="0"/>
              <a:t>1. The child’s name and address.</a:t>
            </a:r>
          </a:p>
          <a:p>
            <a:pPr>
              <a:buNone/>
            </a:pPr>
            <a:r>
              <a:rPr lang="en-US" dirty="0"/>
              <a:t>2. The </a:t>
            </a:r>
            <a:r>
              <a:rPr lang="en-US" b="1" dirty="0">
                <a:solidFill>
                  <a:srgbClr val="FF0000"/>
                </a:solidFill>
              </a:rPr>
              <a:t>caregiver’s </a:t>
            </a:r>
            <a:r>
              <a:rPr lang="en-US" dirty="0"/>
              <a:t>name and address.</a:t>
            </a:r>
          </a:p>
          <a:p>
            <a:pPr>
              <a:buNone/>
            </a:pPr>
            <a:r>
              <a:rPr lang="en-US" dirty="0"/>
              <a:t>3. Gather the nature and extent of the abuse or neglect.</a:t>
            </a:r>
          </a:p>
          <a:p>
            <a:pPr>
              <a:buNone/>
            </a:pPr>
            <a:r>
              <a:rPr lang="en-US" dirty="0"/>
              <a:t>4. Obtain any other </a:t>
            </a:r>
            <a:r>
              <a:rPr lang="en-US" b="1" dirty="0">
                <a:solidFill>
                  <a:srgbClr val="FF0000"/>
                </a:solidFill>
              </a:rPr>
              <a:t>information </a:t>
            </a:r>
            <a:r>
              <a:rPr lang="en-US" dirty="0"/>
              <a:t>that might be helpful</a:t>
            </a:r>
            <a:r>
              <a:rPr lang="en-US" dirty="0" smtClean="0"/>
              <a:t>. </a:t>
            </a:r>
            <a:endParaRPr lang="en-US" dirty="0"/>
          </a:p>
        </p:txBody>
      </p:sp>
    </p:spTree>
    <p:extLst>
      <p:ext uri="{BB962C8B-B14F-4D97-AF65-F5344CB8AC3E}">
        <p14:creationId xmlns:p14="http://schemas.microsoft.com/office/powerpoint/2010/main" val="15994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Wall art 4.JPG"/>
          <p:cNvPicPr>
            <a:picLocks noChangeAspect="1"/>
          </p:cNvPicPr>
          <p:nvPr/>
        </p:nvPicPr>
        <p:blipFill>
          <a:blip r:embed="rId3" cstate="print"/>
          <a:srcRect/>
          <a:stretch>
            <a:fillRect/>
          </a:stretch>
        </p:blipFill>
        <p:spPr bwMode="auto">
          <a:xfrm>
            <a:off x="106680" y="304800"/>
            <a:ext cx="4480560" cy="6400800"/>
          </a:xfrm>
          <a:prstGeom prst="rect">
            <a:avLst/>
          </a:prstGeom>
          <a:noFill/>
          <a:ln w="9525">
            <a:noFill/>
            <a:miter lim="800000"/>
            <a:headEnd/>
            <a:tailEnd/>
          </a:ln>
        </p:spPr>
      </p:pic>
      <p:pic>
        <p:nvPicPr>
          <p:cNvPr id="92163" name="Picture 2" descr="Wall art 15.JPG"/>
          <p:cNvPicPr>
            <a:picLocks noChangeAspect="1"/>
          </p:cNvPicPr>
          <p:nvPr/>
        </p:nvPicPr>
        <p:blipFill>
          <a:blip r:embed="rId4" cstate="print"/>
          <a:srcRect/>
          <a:stretch>
            <a:fillRect/>
          </a:stretch>
        </p:blipFill>
        <p:spPr bwMode="auto">
          <a:xfrm>
            <a:off x="4648200" y="304800"/>
            <a:ext cx="4058284" cy="6400800"/>
          </a:xfrm>
          <a:prstGeom prst="rect">
            <a:avLst/>
          </a:prstGeom>
          <a:noFill/>
          <a:ln w="9525">
            <a:noFill/>
            <a:miter lim="800000"/>
            <a:headEnd/>
            <a:tailEnd/>
          </a:ln>
        </p:spPr>
      </p:pic>
    </p:spTree>
    <p:extLst>
      <p:ext uri="{BB962C8B-B14F-4D97-AF65-F5344CB8AC3E}">
        <p14:creationId xmlns:p14="http://schemas.microsoft.com/office/powerpoint/2010/main" val="398573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458200" cy="1470025"/>
          </a:xfrm>
        </p:spPr>
        <p:txBody>
          <a:bodyPr>
            <a:normAutofit fontScale="90000"/>
          </a:bodyPr>
          <a:lstStyle/>
          <a:p>
            <a:r>
              <a:rPr lang="en-US" dirty="0">
                <a:latin typeface="+mn-lt"/>
              </a:rPr>
              <a:t>Safe Child Center </a:t>
            </a:r>
            <a:br>
              <a:rPr lang="en-US" dirty="0">
                <a:latin typeface="+mn-lt"/>
              </a:rPr>
            </a:br>
            <a:r>
              <a:rPr lang="en-US" dirty="0">
                <a:latin typeface="+mn-lt"/>
              </a:rPr>
              <a:t>Child Advocacy Center</a:t>
            </a:r>
            <a:br>
              <a:rPr lang="en-US" dirty="0">
                <a:latin typeface="+mn-lt"/>
              </a:rPr>
            </a:br>
            <a:r>
              <a:rPr lang="en-US" dirty="0">
                <a:latin typeface="+mn-lt"/>
              </a:rPr>
              <a:t>Flagstaff Medical Center</a:t>
            </a:r>
          </a:p>
        </p:txBody>
      </p:sp>
      <p:sp>
        <p:nvSpPr>
          <p:cNvPr id="3" name="Subtitle 2"/>
          <p:cNvSpPr>
            <a:spLocks noGrp="1"/>
          </p:cNvSpPr>
          <p:nvPr>
            <p:ph type="subTitle" idx="1"/>
          </p:nvPr>
        </p:nvSpPr>
        <p:spPr>
          <a:xfrm>
            <a:off x="1600200" y="4572000"/>
            <a:ext cx="4953000" cy="1752600"/>
          </a:xfrm>
        </p:spPr>
        <p:txBody>
          <a:bodyPr>
            <a:normAutofit fontScale="92500" lnSpcReduction="10000"/>
          </a:bodyPr>
          <a:lstStyle/>
          <a:p>
            <a:pPr marL="406908" indent="-342900">
              <a:buFont typeface="Arial" panose="020B0604020202020204" pitchFamily="34" charset="0"/>
              <a:buChar char="•"/>
            </a:pPr>
            <a:r>
              <a:rPr lang="en-US" sz="3200" dirty="0" smtClean="0">
                <a:solidFill>
                  <a:schemeClr val="tx1"/>
                </a:solidFill>
              </a:rPr>
              <a:t>Understanding  the  </a:t>
            </a:r>
            <a:r>
              <a:rPr lang="en-US" sz="3200" dirty="0">
                <a:solidFill>
                  <a:schemeClr val="tx1"/>
                </a:solidFill>
              </a:rPr>
              <a:t>benefits of Child Advocacy Centers (CACs</a:t>
            </a:r>
            <a:r>
              <a:rPr lang="en-US" sz="3200" dirty="0" smtClean="0">
                <a:solidFill>
                  <a:schemeClr val="tx1"/>
                </a:solidFill>
              </a:rPr>
              <a:t>) aids is reporting</a:t>
            </a:r>
            <a:endParaRPr lang="en-US" sz="3200" dirty="0">
              <a:solidFill>
                <a:schemeClr val="tx1"/>
              </a:solidFill>
            </a:endParaRPr>
          </a:p>
        </p:txBody>
      </p:sp>
    </p:spTree>
    <p:extLst>
      <p:ext uri="{BB962C8B-B14F-4D97-AF65-F5344CB8AC3E}">
        <p14:creationId xmlns:p14="http://schemas.microsoft.com/office/powerpoint/2010/main" val="166561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7494"/>
            <a:ext cx="8229600" cy="1027906"/>
          </a:xfrm>
        </p:spPr>
        <p:txBody>
          <a:bodyPr/>
          <a:lstStyle/>
          <a:p>
            <a:pPr indent="0" fontAlgn="auto">
              <a:spcAft>
                <a:spcPts val="0"/>
              </a:spcAft>
              <a:defRPr/>
            </a:pPr>
            <a:r>
              <a:rPr lang="en-US" sz="4800" dirty="0" smtClean="0">
                <a:solidFill>
                  <a:schemeClr val="tx1"/>
                </a:solidFill>
              </a:rPr>
              <a:t>What is a CAC?</a:t>
            </a:r>
            <a:endParaRPr lang="en-US" sz="4800" dirty="0">
              <a:solidFill>
                <a:schemeClr val="tx1"/>
              </a:solidFill>
            </a:endParaRPr>
          </a:p>
        </p:txBody>
      </p:sp>
      <p:pic>
        <p:nvPicPr>
          <p:cNvPr id="28675" name="Picture 2"/>
          <p:cNvPicPr>
            <a:picLocks noGrp="1" noChangeAspect="1" noChangeArrowheads="1"/>
          </p:cNvPicPr>
          <p:nvPr>
            <p:ph sz="quarter" idx="4294967295"/>
          </p:nvPr>
        </p:nvPicPr>
        <p:blipFill>
          <a:blip r:embed="rId2" cstate="print"/>
          <a:srcRect/>
          <a:stretch>
            <a:fillRect/>
          </a:stretch>
        </p:blipFill>
        <p:spPr>
          <a:xfrm>
            <a:off x="381000" y="1371600"/>
            <a:ext cx="4048125" cy="4876800"/>
          </a:xfrm>
          <a:prstGeom prst="rect">
            <a:avLst/>
          </a:prstGeom>
        </p:spPr>
      </p:pic>
      <p:pic>
        <p:nvPicPr>
          <p:cNvPr id="28676" name="Picture 3"/>
          <p:cNvPicPr>
            <a:picLocks noGrp="1" noChangeAspect="1" noChangeArrowheads="1"/>
          </p:cNvPicPr>
          <p:nvPr>
            <p:ph sz="quarter" idx="4294967295"/>
          </p:nvPr>
        </p:nvPicPr>
        <p:blipFill>
          <a:blip r:embed="rId3" cstate="print"/>
          <a:srcRect/>
          <a:stretch>
            <a:fillRect/>
          </a:stretch>
        </p:blipFill>
        <p:spPr>
          <a:xfrm>
            <a:off x="4800600" y="1371600"/>
            <a:ext cx="4038600" cy="4876800"/>
          </a:xfrm>
          <a:prstGeom prst="rect">
            <a:avLst/>
          </a:prstGeom>
        </p:spPr>
      </p:pic>
    </p:spTree>
    <p:extLst>
      <p:ext uri="{BB962C8B-B14F-4D97-AF65-F5344CB8AC3E}">
        <p14:creationId xmlns:p14="http://schemas.microsoft.com/office/powerpoint/2010/main" val="227790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 Advocacy Center is….</a:t>
            </a:r>
            <a:endParaRPr lang="en-US" dirty="0"/>
          </a:p>
        </p:txBody>
      </p:sp>
      <p:sp>
        <p:nvSpPr>
          <p:cNvPr id="3" name="Rectangle 2"/>
          <p:cNvSpPr/>
          <p:nvPr/>
        </p:nvSpPr>
        <p:spPr>
          <a:xfrm>
            <a:off x="914400" y="2286000"/>
            <a:ext cx="5638800" cy="3416320"/>
          </a:xfrm>
          <a:prstGeom prst="rect">
            <a:avLst/>
          </a:prstGeom>
        </p:spPr>
        <p:txBody>
          <a:bodyPr wrap="square">
            <a:spAutoFit/>
          </a:bodyPr>
          <a:lstStyle/>
          <a:p>
            <a:pPr marL="285750" indent="-285750">
              <a:buFont typeface="Arial" panose="020B0604020202020204" pitchFamily="34" charset="0"/>
              <a:buChar char="•"/>
            </a:pPr>
            <a:r>
              <a:rPr lang="en-US" altLang="en-US" sz="2400" dirty="0"/>
              <a:t>Progressive environment for professionals</a:t>
            </a:r>
          </a:p>
          <a:p>
            <a:pPr marL="285750" indent="-285750">
              <a:buFont typeface="Arial" panose="020B0604020202020204" pitchFamily="34" charset="0"/>
              <a:buChar char="•"/>
            </a:pPr>
            <a:r>
              <a:rPr lang="en-US" altLang="en-US" sz="2400" dirty="0"/>
              <a:t>Safe Child friendly environment for victims</a:t>
            </a:r>
          </a:p>
          <a:p>
            <a:pPr marL="285750" indent="-285750">
              <a:buFont typeface="Arial" panose="020B0604020202020204" pitchFamily="34" charset="0"/>
              <a:buChar char="•"/>
            </a:pPr>
            <a:r>
              <a:rPr lang="en-US" altLang="en-US" sz="2400" dirty="0"/>
              <a:t>Collaborative effort</a:t>
            </a:r>
          </a:p>
          <a:p>
            <a:pPr marL="285750" indent="-285750">
              <a:buFont typeface="Arial" panose="020B0604020202020204" pitchFamily="34" charset="0"/>
              <a:buChar char="•"/>
            </a:pPr>
            <a:r>
              <a:rPr lang="en-US" altLang="en-US" sz="2400" dirty="0"/>
              <a:t>Peer review and oversight</a:t>
            </a:r>
          </a:p>
          <a:p>
            <a:pPr marL="285750" indent="-285750">
              <a:buFont typeface="Arial" panose="020B0604020202020204" pitchFamily="34" charset="0"/>
              <a:buChar char="•"/>
            </a:pPr>
            <a:r>
              <a:rPr lang="en-US" altLang="en-US" sz="2400" dirty="0"/>
              <a:t>Operates in accordance with “Best Practice” standards identified by National Children’s Alliance</a:t>
            </a:r>
          </a:p>
        </p:txBody>
      </p:sp>
    </p:spTree>
    <p:extLst>
      <p:ext uri="{BB962C8B-B14F-4D97-AF65-F5344CB8AC3E}">
        <p14:creationId xmlns:p14="http://schemas.microsoft.com/office/powerpoint/2010/main" val="324492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MDT Investigations</a:t>
            </a:r>
          </a:p>
        </p:txBody>
      </p:sp>
      <p:sp>
        <p:nvSpPr>
          <p:cNvPr id="3" name="Rectangle 2"/>
          <p:cNvSpPr/>
          <p:nvPr/>
        </p:nvSpPr>
        <p:spPr>
          <a:xfrm>
            <a:off x="685800" y="2667000"/>
            <a:ext cx="6934200" cy="2800767"/>
          </a:xfrm>
          <a:prstGeom prst="rect">
            <a:avLst/>
          </a:prstGeom>
        </p:spPr>
        <p:txBody>
          <a:bodyPr wrap="square">
            <a:spAutoFit/>
          </a:bodyPr>
          <a:lstStyle/>
          <a:p>
            <a:pPr lvl="1" indent="-457200">
              <a:lnSpc>
                <a:spcPct val="110000"/>
              </a:lnSpc>
              <a:buFont typeface="Wingdings" pitchFamily="2" charset="2"/>
              <a:buChar char="§"/>
              <a:defRPr/>
            </a:pPr>
            <a:r>
              <a:rPr lang="en-US" sz="3200" dirty="0"/>
              <a:t>Role of Law Enforcement</a:t>
            </a:r>
          </a:p>
          <a:p>
            <a:pPr lvl="1" indent="-457200">
              <a:lnSpc>
                <a:spcPct val="110000"/>
              </a:lnSpc>
              <a:buFont typeface="Wingdings" pitchFamily="2" charset="2"/>
              <a:buChar char="§"/>
              <a:defRPr/>
            </a:pPr>
            <a:r>
              <a:rPr lang="en-US" sz="3200" dirty="0"/>
              <a:t>Role of DCS</a:t>
            </a:r>
          </a:p>
          <a:p>
            <a:pPr lvl="1" indent="-457200">
              <a:lnSpc>
                <a:spcPct val="110000"/>
              </a:lnSpc>
              <a:buFont typeface="Wingdings" pitchFamily="2" charset="2"/>
              <a:buChar char="§"/>
              <a:defRPr/>
            </a:pPr>
            <a:r>
              <a:rPr lang="en-US" sz="3200" dirty="0"/>
              <a:t>Role of Victim Witness Services</a:t>
            </a:r>
          </a:p>
          <a:p>
            <a:pPr lvl="1" indent="-457200">
              <a:lnSpc>
                <a:spcPct val="110000"/>
              </a:lnSpc>
              <a:buFont typeface="Wingdings" pitchFamily="2" charset="2"/>
              <a:buChar char="§"/>
              <a:defRPr/>
            </a:pPr>
            <a:r>
              <a:rPr lang="en-US" sz="3200" dirty="0"/>
              <a:t>Role of Prosecution</a:t>
            </a:r>
          </a:p>
          <a:p>
            <a:pPr lvl="1" indent="-457200">
              <a:lnSpc>
                <a:spcPct val="110000"/>
              </a:lnSpc>
              <a:buFont typeface="Wingdings" pitchFamily="2" charset="2"/>
              <a:buChar char="§"/>
              <a:defRPr/>
            </a:pPr>
            <a:endParaRPr lang="en-US" sz="3200" dirty="0"/>
          </a:p>
        </p:txBody>
      </p:sp>
    </p:spTree>
    <p:extLst>
      <p:ext uri="{BB962C8B-B14F-4D97-AF65-F5344CB8AC3E}">
        <p14:creationId xmlns:p14="http://schemas.microsoft.com/office/powerpoint/2010/main" val="409551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5152"/>
            <a:ext cx="8229600" cy="1069848"/>
          </a:xfrm>
        </p:spPr>
        <p:txBody>
          <a:bodyPr/>
          <a:lstStyle/>
          <a:p>
            <a:r>
              <a:rPr lang="en-US" dirty="0" smtClean="0">
                <a:latin typeface="+mn-lt"/>
              </a:rPr>
              <a:t>At Safe Child Center</a:t>
            </a:r>
            <a:endParaRPr lang="en-US" dirty="0">
              <a:latin typeface="+mn-lt"/>
            </a:endParaRPr>
          </a:p>
        </p:txBody>
      </p:sp>
      <p:sp>
        <p:nvSpPr>
          <p:cNvPr id="8" name="Rectangle 7"/>
          <p:cNvSpPr/>
          <p:nvPr/>
        </p:nvSpPr>
        <p:spPr>
          <a:xfrm>
            <a:off x="457200" y="1905000"/>
            <a:ext cx="4572000" cy="4031873"/>
          </a:xfrm>
          <a:prstGeom prst="rect">
            <a:avLst/>
          </a:prstGeom>
        </p:spPr>
        <p:txBody>
          <a:bodyPr>
            <a:spAutoFit/>
          </a:bodyPr>
          <a:lstStyle/>
          <a:p>
            <a:pPr marL="457200" indent="-457200">
              <a:buFont typeface="Wingdings" panose="05000000000000000000" pitchFamily="2" charset="2"/>
              <a:buChar char="§"/>
            </a:pPr>
            <a:r>
              <a:rPr lang="en-US" sz="3200" dirty="0"/>
              <a:t>Forensic interviews</a:t>
            </a:r>
          </a:p>
          <a:p>
            <a:endParaRPr lang="en-US" sz="3200" dirty="0"/>
          </a:p>
          <a:p>
            <a:pPr marL="457200" indent="-457200">
              <a:buFont typeface="Wingdings" panose="05000000000000000000" pitchFamily="2" charset="2"/>
              <a:buChar char="§"/>
            </a:pPr>
            <a:r>
              <a:rPr lang="en-US" sz="3200" dirty="0"/>
              <a:t>Medical exam</a:t>
            </a:r>
          </a:p>
          <a:p>
            <a:endParaRPr lang="en-US" sz="3200" dirty="0"/>
          </a:p>
          <a:p>
            <a:pPr marL="457200" indent="-457200">
              <a:buFont typeface="Wingdings" panose="05000000000000000000" pitchFamily="2" charset="2"/>
              <a:buChar char="§"/>
            </a:pPr>
            <a:r>
              <a:rPr lang="en-US" sz="3200" dirty="0"/>
              <a:t>Family advocacy</a:t>
            </a:r>
          </a:p>
          <a:p>
            <a:endParaRPr lang="en-US" sz="3200" dirty="0"/>
          </a:p>
          <a:p>
            <a:pPr marL="457200" indent="-457200">
              <a:buFont typeface="Wingdings" panose="05000000000000000000" pitchFamily="2" charset="2"/>
              <a:buChar char="§"/>
            </a:pPr>
            <a:r>
              <a:rPr lang="en-US" sz="3200" dirty="0"/>
              <a:t>Behavioral health therapists</a:t>
            </a:r>
          </a:p>
        </p:txBody>
      </p:sp>
    </p:spTree>
    <p:extLst>
      <p:ext uri="{BB962C8B-B14F-4D97-AF65-F5344CB8AC3E}">
        <p14:creationId xmlns:p14="http://schemas.microsoft.com/office/powerpoint/2010/main" val="233592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pPr eaLnBrk="1" hangingPunct="1">
              <a:defRPr/>
            </a:pPr>
            <a:r>
              <a:rPr lang="en-US" sz="4000" dirty="0" smtClean="0">
                <a:latin typeface="+mn-lt"/>
              </a:rPr>
              <a:t>Two Laws</a:t>
            </a:r>
          </a:p>
        </p:txBody>
      </p:sp>
      <p:sp>
        <p:nvSpPr>
          <p:cNvPr id="301059" name="Rectangle 3"/>
          <p:cNvSpPr>
            <a:spLocks noGrp="1" noChangeArrowheads="1"/>
          </p:cNvSpPr>
          <p:nvPr>
            <p:ph type="body" idx="1"/>
          </p:nvPr>
        </p:nvSpPr>
        <p:spPr/>
        <p:txBody>
          <a:bodyPr/>
          <a:lstStyle/>
          <a:p>
            <a:pPr eaLnBrk="1" hangingPunct="1">
              <a:defRPr/>
            </a:pPr>
            <a:r>
              <a:rPr lang="en-US" sz="2800" dirty="0" smtClean="0"/>
              <a:t>A.R.S. § 15-514</a:t>
            </a:r>
          </a:p>
          <a:p>
            <a:pPr lvl="1" eaLnBrk="1" hangingPunct="1">
              <a:defRPr/>
            </a:pPr>
            <a:r>
              <a:rPr lang="en-US" dirty="0" smtClean="0">
                <a:solidFill>
                  <a:schemeClr val="tx1"/>
                </a:solidFill>
              </a:rPr>
              <a:t>Applies to educators</a:t>
            </a:r>
          </a:p>
          <a:p>
            <a:pPr lvl="1" eaLnBrk="1" hangingPunct="1">
              <a:defRPr/>
            </a:pPr>
            <a:r>
              <a:rPr lang="en-US" dirty="0" smtClean="0">
                <a:solidFill>
                  <a:schemeClr val="tx1"/>
                </a:solidFill>
              </a:rPr>
              <a:t>Violations can result in disciplinary action</a:t>
            </a:r>
          </a:p>
          <a:p>
            <a:pPr eaLnBrk="1" hangingPunct="1">
              <a:defRPr/>
            </a:pPr>
            <a:r>
              <a:rPr lang="en-US" sz="2800" dirty="0" smtClean="0"/>
              <a:t>A.R.S. § 13-3620</a:t>
            </a:r>
          </a:p>
          <a:p>
            <a:pPr lvl="1" eaLnBrk="1" hangingPunct="1">
              <a:defRPr/>
            </a:pPr>
            <a:r>
              <a:rPr lang="en-US" dirty="0" smtClean="0">
                <a:solidFill>
                  <a:schemeClr val="tx1"/>
                </a:solidFill>
              </a:rPr>
              <a:t>Applies to educators and others</a:t>
            </a:r>
          </a:p>
          <a:p>
            <a:pPr lvl="1" eaLnBrk="1" hangingPunct="1">
              <a:defRPr/>
            </a:pPr>
            <a:r>
              <a:rPr lang="en-US" dirty="0" smtClean="0">
                <a:solidFill>
                  <a:schemeClr val="tx1"/>
                </a:solidFill>
              </a:rPr>
              <a:t>Revisions became effective September 18, 2003</a:t>
            </a:r>
          </a:p>
        </p:txBody>
      </p:sp>
    </p:spTree>
    <p:extLst>
      <p:ext uri="{BB962C8B-B14F-4D97-AF65-F5344CB8AC3E}">
        <p14:creationId xmlns:p14="http://schemas.microsoft.com/office/powerpoint/2010/main" val="7022348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slide(fromLeft)">
                                      <p:cBhvr>
                                        <p:cTn id="7" dur="500"/>
                                        <p:tgtEl>
                                          <p:spTgt spid="301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slide(fromLeft)">
                                      <p:cBhvr>
                                        <p:cTn id="12" dur="500"/>
                                        <p:tgtEl>
                                          <p:spTgt spid="301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slide(fromLeft)">
                                      <p:cBhvr>
                                        <p:cTn id="17" dur="500"/>
                                        <p:tgtEl>
                                          <p:spTgt spid="301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slide(fromLeft)">
                                      <p:cBhvr>
                                        <p:cTn id="22" dur="500"/>
                                        <p:tgtEl>
                                          <p:spTgt spid="301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301059">
                                            <p:txEl>
                                              <p:pRg st="4" end="4"/>
                                            </p:txEl>
                                          </p:spTgt>
                                        </p:tgtEl>
                                        <p:attrNameLst>
                                          <p:attrName>style.visibility</p:attrName>
                                        </p:attrNameLst>
                                      </p:cBhvr>
                                      <p:to>
                                        <p:strVal val="visible"/>
                                      </p:to>
                                    </p:set>
                                    <p:animEffect transition="in" filter="slide(fromLeft)">
                                      <p:cBhvr>
                                        <p:cTn id="27" dur="500"/>
                                        <p:tgtEl>
                                          <p:spTgt spid="3010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301059">
                                            <p:txEl>
                                              <p:pRg st="5" end="5"/>
                                            </p:txEl>
                                          </p:spTgt>
                                        </p:tgtEl>
                                        <p:attrNameLst>
                                          <p:attrName>style.visibility</p:attrName>
                                        </p:attrNameLst>
                                      </p:cBhvr>
                                      <p:to>
                                        <p:strVal val="visible"/>
                                      </p:to>
                                    </p:set>
                                    <p:animEffect transition="in" filter="slide(fromLeft)">
                                      <p:cBhvr>
                                        <p:cTn id="32" dur="500"/>
                                        <p:tgtEl>
                                          <p:spTgt spid="301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9848"/>
          </a:xfrm>
        </p:spPr>
        <p:txBody>
          <a:bodyPr/>
          <a:lstStyle/>
          <a:p>
            <a:r>
              <a:rPr lang="en-US" dirty="0">
                <a:latin typeface="+mn-lt"/>
              </a:rPr>
              <a:t>Answers to the quiz!</a:t>
            </a:r>
          </a:p>
        </p:txBody>
      </p:sp>
      <p:sp>
        <p:nvSpPr>
          <p:cNvPr id="3" name="Rectangle 2"/>
          <p:cNvSpPr/>
          <p:nvPr/>
        </p:nvSpPr>
        <p:spPr>
          <a:xfrm>
            <a:off x="228600" y="1905000"/>
            <a:ext cx="8686800" cy="5724644"/>
          </a:xfrm>
          <a:prstGeom prst="rect">
            <a:avLst/>
          </a:prstGeom>
        </p:spPr>
        <p:txBody>
          <a:bodyPr wrap="square">
            <a:spAutoFit/>
          </a:bodyPr>
          <a:lstStyle/>
          <a:p>
            <a:r>
              <a:rPr lang="en-US" dirty="0"/>
              <a:t>A mandated reporter who does not report a </a:t>
            </a:r>
            <a:r>
              <a:rPr lang="en-US" u="sng" dirty="0"/>
              <a:t>sexual offense</a:t>
            </a:r>
            <a:r>
              <a:rPr lang="en-US" dirty="0"/>
              <a:t> can be charged with a</a:t>
            </a:r>
            <a:r>
              <a:rPr lang="en-US" b="1" dirty="0"/>
              <a:t> Class 6 Felony offense</a:t>
            </a:r>
          </a:p>
          <a:p>
            <a:endParaRPr lang="en-US" b="1" dirty="0"/>
          </a:p>
          <a:p>
            <a:r>
              <a:rPr lang="en-US" b="1" dirty="0"/>
              <a:t>Get the Who, What, When, Where answered!</a:t>
            </a:r>
          </a:p>
          <a:p>
            <a:endParaRPr lang="en-US" sz="2000" dirty="0"/>
          </a:p>
          <a:p>
            <a:r>
              <a:rPr lang="en-US" sz="2000" dirty="0"/>
              <a:t>Law/Peace officers &amp; members of the clergy</a:t>
            </a:r>
          </a:p>
          <a:p>
            <a:pPr lvl="5"/>
            <a:r>
              <a:rPr lang="en-US" sz="2000" b="1" dirty="0">
                <a:solidFill>
                  <a:srgbClr val="FF0000"/>
                </a:solidFill>
              </a:rPr>
              <a:t>All</a:t>
            </a:r>
            <a:r>
              <a:rPr lang="en-US" sz="2000" dirty="0"/>
              <a:t> children, </a:t>
            </a:r>
            <a:r>
              <a:rPr lang="en-US" sz="2000" b="1" dirty="0">
                <a:solidFill>
                  <a:srgbClr val="FF0000"/>
                </a:solidFill>
              </a:rPr>
              <a:t>All</a:t>
            </a:r>
            <a:r>
              <a:rPr lang="en-US" sz="2000" dirty="0"/>
              <a:t> the time</a:t>
            </a:r>
          </a:p>
          <a:p>
            <a:pPr lvl="5"/>
            <a:r>
              <a:rPr lang="en-US" sz="2000" b="1" dirty="0">
                <a:solidFill>
                  <a:srgbClr val="FF0000"/>
                </a:solidFill>
              </a:rPr>
              <a:t>Always</a:t>
            </a:r>
            <a:r>
              <a:rPr lang="en-US" sz="2000" dirty="0"/>
              <a:t> on </a:t>
            </a:r>
            <a:r>
              <a:rPr lang="en-US" sz="2000" b="1" dirty="0">
                <a:solidFill>
                  <a:srgbClr val="FF0000"/>
                </a:solidFill>
              </a:rPr>
              <a:t>Duty</a:t>
            </a:r>
          </a:p>
          <a:p>
            <a:pPr lvl="2"/>
            <a:endParaRPr lang="en-US" sz="2000" b="1" dirty="0">
              <a:solidFill>
                <a:srgbClr val="FF0000"/>
              </a:solidFill>
            </a:endParaRPr>
          </a:p>
          <a:p>
            <a:pPr indent="-114300">
              <a:buClr>
                <a:schemeClr val="accent1"/>
              </a:buClr>
            </a:pPr>
            <a:r>
              <a:rPr lang="en-US" dirty="0"/>
              <a:t>Persons whose jobs or professions impose a duty to report information received during the course of their employment. </a:t>
            </a:r>
          </a:p>
          <a:p>
            <a:pPr marL="708660" lvl="2">
              <a:buClr>
                <a:schemeClr val="accent1"/>
              </a:buClr>
              <a:buNone/>
            </a:pPr>
            <a:r>
              <a:rPr lang="en-US" sz="2000" dirty="0"/>
              <a:t>Physicians, PAs, Optometrists, Dentists, Nurses, Chiropractors, Podiatrists, Counselors, School Personnel, Domestic Violence Victim Advocates</a:t>
            </a:r>
          </a:p>
          <a:p>
            <a:pPr marL="708660" lvl="2">
              <a:buClr>
                <a:schemeClr val="accent1"/>
              </a:buClr>
              <a:buNone/>
            </a:pPr>
            <a:r>
              <a:rPr lang="en-US" sz="2000" b="1" dirty="0">
                <a:solidFill>
                  <a:srgbClr val="FF0000"/>
                </a:solidFill>
              </a:rPr>
              <a:t>		      Some</a:t>
            </a:r>
            <a:r>
              <a:rPr lang="en-US" sz="2000" dirty="0"/>
              <a:t> of the time, </a:t>
            </a:r>
            <a:r>
              <a:rPr lang="en-US" sz="2000" b="1" dirty="0">
                <a:solidFill>
                  <a:srgbClr val="FF0000"/>
                </a:solidFill>
              </a:rPr>
              <a:t>All</a:t>
            </a:r>
            <a:r>
              <a:rPr lang="en-US" sz="2000" dirty="0"/>
              <a:t> children</a:t>
            </a:r>
          </a:p>
          <a:p>
            <a:pPr>
              <a:buNone/>
            </a:pPr>
            <a:endParaRPr lang="en-US" sz="2000" dirty="0"/>
          </a:p>
          <a:p>
            <a:pPr lvl="2"/>
            <a:endParaRPr lang="en-US" sz="2000" b="1" dirty="0">
              <a:solidFill>
                <a:srgbClr val="FF0000"/>
              </a:solidFill>
            </a:endParaRPr>
          </a:p>
          <a:p>
            <a:pPr>
              <a:buNone/>
            </a:pPr>
            <a:endParaRPr lang="en-US" sz="2000" dirty="0"/>
          </a:p>
          <a:p>
            <a:endParaRPr lang="en-US" dirty="0"/>
          </a:p>
        </p:txBody>
      </p:sp>
    </p:spTree>
    <p:extLst>
      <p:ext uri="{BB962C8B-B14F-4D97-AF65-F5344CB8AC3E}">
        <p14:creationId xmlns:p14="http://schemas.microsoft.com/office/powerpoint/2010/main" val="33360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normAutofit/>
          </a:bodyPr>
          <a:lstStyle/>
          <a:p>
            <a:pPr eaLnBrk="1" hangingPunct="1">
              <a:defRPr/>
            </a:pPr>
            <a:r>
              <a:rPr lang="en-US" sz="6000" b="1" dirty="0" smtClean="0">
                <a:latin typeface="Georgia" panose="02040502050405020303" pitchFamily="18" charset="0"/>
              </a:rPr>
              <a:t>Safe Child Center</a:t>
            </a:r>
          </a:p>
        </p:txBody>
      </p:sp>
      <p:sp>
        <p:nvSpPr>
          <p:cNvPr id="186371" name="Rectangle 3"/>
          <p:cNvSpPr>
            <a:spLocks noGrp="1" noChangeArrowheads="1"/>
          </p:cNvSpPr>
          <p:nvPr>
            <p:ph type="body" sz="half" idx="1"/>
          </p:nvPr>
        </p:nvSpPr>
        <p:spPr>
          <a:xfrm>
            <a:off x="457200" y="1600200"/>
            <a:ext cx="4033838" cy="4495800"/>
          </a:xfrm>
        </p:spPr>
        <p:txBody>
          <a:bodyPr>
            <a:normAutofit/>
          </a:bodyPr>
          <a:lstStyle/>
          <a:p>
            <a:pPr algn="ctr" eaLnBrk="1" hangingPunct="1"/>
            <a:r>
              <a:rPr lang="en-US" sz="4000" dirty="0" smtClean="0">
                <a:solidFill>
                  <a:schemeClr val="tx1"/>
                </a:solidFill>
              </a:rPr>
              <a:t>Where the voice of a child gets the attention it deserves</a:t>
            </a:r>
            <a:endParaRPr lang="en-US" sz="4000" b="1" dirty="0" smtClean="0">
              <a:solidFill>
                <a:schemeClr val="tx1"/>
              </a:solidFill>
            </a:endParaRP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94619067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57200" y="838200"/>
            <a:ext cx="8229600" cy="838200"/>
          </a:xfrm>
        </p:spPr>
        <p:txBody>
          <a:bodyPr>
            <a:normAutofit/>
          </a:bodyPr>
          <a:lstStyle/>
          <a:p>
            <a:pPr eaLnBrk="1" hangingPunct="1">
              <a:defRPr/>
            </a:pPr>
            <a:r>
              <a:rPr lang="en-US" dirty="0" smtClean="0">
                <a:latin typeface="+mn-lt"/>
              </a:rPr>
              <a:t>A.R.S. § 15-514</a:t>
            </a:r>
          </a:p>
        </p:txBody>
      </p:sp>
      <p:sp>
        <p:nvSpPr>
          <p:cNvPr id="302083" name="Rectangle 3"/>
          <p:cNvSpPr>
            <a:spLocks noGrp="1" noChangeArrowheads="1"/>
          </p:cNvSpPr>
          <p:nvPr>
            <p:ph type="body" idx="1"/>
          </p:nvPr>
        </p:nvSpPr>
        <p:spPr>
          <a:xfrm>
            <a:off x="457200" y="1828800"/>
            <a:ext cx="8305800" cy="4724400"/>
          </a:xfrm>
        </p:spPr>
        <p:txBody>
          <a:bodyPr/>
          <a:lstStyle/>
          <a:p>
            <a:pPr eaLnBrk="1" hangingPunct="1">
              <a:lnSpc>
                <a:spcPct val="80000"/>
              </a:lnSpc>
              <a:spcBef>
                <a:spcPts val="600"/>
              </a:spcBef>
              <a:spcAft>
                <a:spcPts val="600"/>
              </a:spcAft>
            </a:pPr>
            <a:r>
              <a:rPr lang="en-US" altLang="en-US" sz="2800" dirty="0" smtClean="0">
                <a:effectLst/>
              </a:rPr>
              <a:t>A certificated person or governing board member who reasonably suspects or receives a reasonable allegation that a certificated person has engaged in conduct that would trigger A.R.S. § 13-3620 must inform Board of Education in writing within 3 business days.</a:t>
            </a:r>
          </a:p>
          <a:p>
            <a:pPr eaLnBrk="1" hangingPunct="1">
              <a:lnSpc>
                <a:spcPct val="80000"/>
              </a:lnSpc>
              <a:spcBef>
                <a:spcPts val="600"/>
              </a:spcBef>
              <a:spcAft>
                <a:spcPts val="600"/>
              </a:spcAft>
            </a:pPr>
            <a:r>
              <a:rPr lang="en-US" altLang="en-US" sz="2800" dirty="0" smtClean="0">
                <a:effectLst/>
              </a:rPr>
              <a:t>Superintendent or chief administrator of a charter school shall report conduct to department of education.</a:t>
            </a:r>
          </a:p>
        </p:txBody>
      </p:sp>
    </p:spTree>
    <p:extLst>
      <p:ext uri="{BB962C8B-B14F-4D97-AF65-F5344CB8AC3E}">
        <p14:creationId xmlns:p14="http://schemas.microsoft.com/office/powerpoint/2010/main" val="2403401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Effect transition="in" filter="slide(fromTop)">
                                      <p:cBhvr>
                                        <p:cTn id="7" dur="500"/>
                                        <p:tgtEl>
                                          <p:spTgt spid="302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02083">
                                            <p:txEl>
                                              <p:pRg st="1" end="1"/>
                                            </p:txEl>
                                          </p:spTgt>
                                        </p:tgtEl>
                                        <p:attrNameLst>
                                          <p:attrName>style.visibility</p:attrName>
                                        </p:attrNameLst>
                                      </p:cBhvr>
                                      <p:to>
                                        <p:strVal val="visible"/>
                                      </p:to>
                                    </p:set>
                                    <p:animEffect transition="in" filter="slide(fromTop)">
                                      <p:cBhvr>
                                        <p:cTn id="12" dur="500"/>
                                        <p:tgtEl>
                                          <p:spTgt spid="302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fontScale="90000"/>
          </a:bodyPr>
          <a:lstStyle/>
          <a:p>
            <a:pPr eaLnBrk="1" hangingPunct="1">
              <a:defRPr/>
            </a:pPr>
            <a:r>
              <a:rPr lang="en-US" sz="4000" dirty="0" smtClean="0">
                <a:latin typeface="+mn-lt"/>
              </a:rPr>
              <a:t>Two Primary Categories of Mandatory Reporters</a:t>
            </a:r>
          </a:p>
        </p:txBody>
      </p:sp>
      <p:sp>
        <p:nvSpPr>
          <p:cNvPr id="228355" name="Rectangle 3"/>
          <p:cNvSpPr>
            <a:spLocks noGrp="1" noChangeArrowheads="1"/>
          </p:cNvSpPr>
          <p:nvPr>
            <p:ph type="body" idx="1"/>
          </p:nvPr>
        </p:nvSpPr>
        <p:spPr/>
        <p:txBody>
          <a:bodyPr/>
          <a:lstStyle/>
          <a:p>
            <a:pPr eaLnBrk="1" hangingPunct="1">
              <a:defRPr/>
            </a:pPr>
            <a:r>
              <a:rPr lang="en-US" sz="2800" dirty="0" smtClean="0">
                <a:effectLst/>
              </a:rPr>
              <a:t>Persons who develop “reasonable belief” in the course of their duties.</a:t>
            </a:r>
          </a:p>
          <a:p>
            <a:pPr eaLnBrk="1" hangingPunct="1">
              <a:defRPr/>
            </a:pPr>
            <a:r>
              <a:rPr lang="en-US" sz="2800" dirty="0" smtClean="0">
                <a:effectLst/>
              </a:rPr>
              <a:t>Persons who develop “reasonable belief” at any time.</a:t>
            </a:r>
          </a:p>
        </p:txBody>
      </p:sp>
    </p:spTree>
    <p:extLst>
      <p:ext uri="{BB962C8B-B14F-4D97-AF65-F5344CB8AC3E}">
        <p14:creationId xmlns:p14="http://schemas.microsoft.com/office/powerpoint/2010/main" val="1469360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calcmode="lin" valueType="num">
                                      <p:cBhvr>
                                        <p:cTn id="7" dur="1000" fill="hold"/>
                                        <p:tgtEl>
                                          <p:spTgt spid="2283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283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835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8355">
                                            <p:txEl>
                                              <p:pRg st="1" end="1"/>
                                            </p:txEl>
                                          </p:spTgt>
                                        </p:tgtEl>
                                        <p:attrNameLst>
                                          <p:attrName>style.visibility</p:attrName>
                                        </p:attrNameLst>
                                      </p:cBhvr>
                                      <p:to>
                                        <p:strVal val="visible"/>
                                      </p:to>
                                    </p:set>
                                    <p:anim calcmode="lin" valueType="num">
                                      <p:cBhvr>
                                        <p:cTn id="14" dur="1000" fill="hold"/>
                                        <p:tgtEl>
                                          <p:spTgt spid="22835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2835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28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277813"/>
            <a:ext cx="8229600" cy="2084387"/>
          </a:xfrm>
        </p:spPr>
        <p:txBody>
          <a:bodyPr>
            <a:normAutofit/>
          </a:bodyPr>
          <a:lstStyle/>
          <a:p>
            <a:pPr eaLnBrk="1" hangingPunct="1">
              <a:defRPr/>
            </a:pPr>
            <a:r>
              <a:rPr lang="en-US" sz="4000" dirty="0" smtClean="0">
                <a:latin typeface="+mn-lt"/>
              </a:rPr>
              <a:t>Must Report Based on Reasonable Belief Developed in the Course </a:t>
            </a:r>
            <a:br>
              <a:rPr lang="en-US" sz="4000" dirty="0" smtClean="0">
                <a:latin typeface="+mn-lt"/>
              </a:rPr>
            </a:br>
            <a:r>
              <a:rPr lang="en-US" sz="4000" dirty="0" smtClean="0">
                <a:latin typeface="+mn-lt"/>
              </a:rPr>
              <a:t>of Duties:</a:t>
            </a:r>
          </a:p>
        </p:txBody>
      </p:sp>
      <p:sp>
        <p:nvSpPr>
          <p:cNvPr id="229379" name="Rectangle 3"/>
          <p:cNvSpPr>
            <a:spLocks noGrp="1" noChangeArrowheads="1"/>
          </p:cNvSpPr>
          <p:nvPr>
            <p:ph type="body" idx="1"/>
          </p:nvPr>
        </p:nvSpPr>
        <p:spPr>
          <a:xfrm>
            <a:off x="457200" y="2743200"/>
            <a:ext cx="8229600" cy="3352800"/>
          </a:xfrm>
        </p:spPr>
        <p:txBody>
          <a:bodyPr/>
          <a:lstStyle/>
          <a:p>
            <a:pPr eaLnBrk="1" hangingPunct="1">
              <a:defRPr/>
            </a:pPr>
            <a:r>
              <a:rPr lang="en-US" sz="2800" dirty="0" smtClean="0"/>
              <a:t>Employment</a:t>
            </a:r>
          </a:p>
          <a:p>
            <a:pPr lvl="1" eaLnBrk="1" hangingPunct="1">
              <a:defRPr/>
            </a:pPr>
            <a:r>
              <a:rPr lang="en-US" dirty="0" smtClean="0">
                <a:solidFill>
                  <a:schemeClr val="tx1"/>
                </a:solidFill>
              </a:rPr>
              <a:t>School Personnel (even if the victim does not attend the same school)</a:t>
            </a:r>
          </a:p>
          <a:p>
            <a:pPr lvl="1" eaLnBrk="1" hangingPunct="1">
              <a:defRPr/>
            </a:pPr>
            <a:r>
              <a:rPr lang="en-US" dirty="0" smtClean="0">
                <a:solidFill>
                  <a:schemeClr val="tx1"/>
                </a:solidFill>
              </a:rPr>
              <a:t>Domestic Violence Victim Advocate</a:t>
            </a:r>
          </a:p>
        </p:txBody>
      </p:sp>
    </p:spTree>
    <p:extLst>
      <p:ext uri="{BB962C8B-B14F-4D97-AF65-F5344CB8AC3E}">
        <p14:creationId xmlns:p14="http://schemas.microsoft.com/office/powerpoint/2010/main" val="2881347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 calcmode="lin" valueType="num">
                                      <p:cBhvr>
                                        <p:cTn id="7" dur="1000" fill="hold"/>
                                        <p:tgtEl>
                                          <p:spTgt spid="2293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937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29379">
                                            <p:txEl>
                                              <p:pRg st="1" end="1"/>
                                            </p:txEl>
                                          </p:spTgt>
                                        </p:tgtEl>
                                        <p:attrNameLst>
                                          <p:attrName>style.visibility</p:attrName>
                                        </p:attrNameLst>
                                      </p:cBhvr>
                                      <p:to>
                                        <p:strVal val="visible"/>
                                      </p:to>
                                    </p:set>
                                    <p:anim calcmode="lin" valueType="num">
                                      <p:cBhvr>
                                        <p:cTn id="13" dur="1000" fill="hold"/>
                                        <p:tgtEl>
                                          <p:spTgt spid="22937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293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29379">
                                            <p:txEl>
                                              <p:pRg st="2" end="2"/>
                                            </p:txEl>
                                          </p:spTgt>
                                        </p:tgtEl>
                                        <p:attrNameLst>
                                          <p:attrName>style.visibility</p:attrName>
                                        </p:attrNameLst>
                                      </p:cBhvr>
                                      <p:to>
                                        <p:strVal val="visible"/>
                                      </p:to>
                                    </p:set>
                                    <p:anim calcmode="lin" valueType="num">
                                      <p:cBhvr>
                                        <p:cTn id="19" dur="1000" fill="hold"/>
                                        <p:tgtEl>
                                          <p:spTgt spid="22937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2937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a:latin typeface="+mn-lt"/>
              </a:rPr>
              <a:t>Course of Duties </a:t>
            </a:r>
          </a:p>
        </p:txBody>
      </p:sp>
      <p:sp>
        <p:nvSpPr>
          <p:cNvPr id="230403" name="Rectangle 3"/>
          <p:cNvSpPr>
            <a:spLocks noGrp="1" noChangeArrowheads="1"/>
          </p:cNvSpPr>
          <p:nvPr>
            <p:ph idx="1"/>
          </p:nvPr>
        </p:nvSpPr>
        <p:spPr/>
        <p:txBody>
          <a:bodyPr/>
          <a:lstStyle/>
          <a:p>
            <a:r>
              <a:rPr lang="en-US" dirty="0"/>
              <a:t>Treating a Patient:</a:t>
            </a:r>
          </a:p>
          <a:p>
            <a:pPr lvl="1"/>
            <a:r>
              <a:rPr lang="en-US" dirty="0">
                <a:solidFill>
                  <a:schemeClr val="tx1"/>
                </a:solidFill>
              </a:rPr>
              <a:t>Nurse			</a:t>
            </a:r>
          </a:p>
          <a:p>
            <a:pPr lvl="1"/>
            <a:r>
              <a:rPr lang="en-US" dirty="0">
                <a:solidFill>
                  <a:schemeClr val="tx1"/>
                </a:solidFill>
              </a:rPr>
              <a:t>Psychologist			</a:t>
            </a:r>
          </a:p>
          <a:p>
            <a:pPr lvl="1"/>
            <a:r>
              <a:rPr lang="en-US" dirty="0">
                <a:solidFill>
                  <a:schemeClr val="tx1"/>
                </a:solidFill>
              </a:rPr>
              <a:t>Physician/Osteopath Optometrist</a:t>
            </a:r>
          </a:p>
          <a:p>
            <a:pPr lvl="1"/>
            <a:r>
              <a:rPr lang="en-US" dirty="0">
                <a:solidFill>
                  <a:schemeClr val="tx1"/>
                </a:solidFill>
              </a:rPr>
              <a:t>Dentist			            </a:t>
            </a:r>
          </a:p>
          <a:p>
            <a:pPr lvl="1"/>
            <a:r>
              <a:rPr lang="en-US" dirty="0">
                <a:solidFill>
                  <a:schemeClr val="tx1"/>
                </a:solidFill>
              </a:rPr>
              <a:t>Chiropractor/Podiatrist		</a:t>
            </a:r>
          </a:p>
          <a:p>
            <a:pPr lvl="1"/>
            <a:r>
              <a:rPr lang="en-US" dirty="0">
                <a:solidFill>
                  <a:schemeClr val="tx1"/>
                </a:solidFill>
              </a:rPr>
              <a:t>Behavioral Health Professional</a:t>
            </a:r>
          </a:p>
          <a:p>
            <a:pPr lvl="1"/>
            <a:r>
              <a:rPr lang="en-US" dirty="0">
                <a:solidFill>
                  <a:schemeClr val="tx1"/>
                </a:solidFill>
              </a:rPr>
              <a:t>Counselor/Social worker</a:t>
            </a:r>
          </a:p>
          <a:p>
            <a:pPr lvl="1"/>
            <a:r>
              <a:rPr lang="en-US" dirty="0">
                <a:solidFill>
                  <a:schemeClr val="tx1"/>
                </a:solidFill>
              </a:rPr>
              <a:t>Occupational, Physical or Speech Therapist </a:t>
            </a:r>
          </a:p>
        </p:txBody>
      </p:sp>
    </p:spTree>
    <p:extLst>
      <p:ext uri="{BB962C8B-B14F-4D97-AF65-F5344CB8AC3E}">
        <p14:creationId xmlns:p14="http://schemas.microsoft.com/office/powerpoint/2010/main" val="331625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77813"/>
            <a:ext cx="8229600" cy="1550987"/>
          </a:xfrm>
        </p:spPr>
        <p:txBody>
          <a:bodyPr>
            <a:normAutofit/>
          </a:bodyPr>
          <a:lstStyle/>
          <a:p>
            <a:pPr eaLnBrk="1" hangingPunct="1">
              <a:defRPr/>
            </a:pPr>
            <a:r>
              <a:rPr lang="en-US" sz="4000" dirty="0">
                <a:latin typeface="+mn-lt"/>
              </a:rPr>
              <a:t>Must Report Based on Reasonable Belief Developed at </a:t>
            </a:r>
            <a:r>
              <a:rPr lang="en-US" sz="4000" dirty="0">
                <a:solidFill>
                  <a:srgbClr val="FF0000"/>
                </a:solidFill>
                <a:latin typeface="+mn-lt"/>
              </a:rPr>
              <a:t>any</a:t>
            </a:r>
            <a:r>
              <a:rPr lang="en-US" sz="4000" dirty="0">
                <a:latin typeface="+mn-lt"/>
              </a:rPr>
              <a:t> Time:</a:t>
            </a:r>
          </a:p>
        </p:txBody>
      </p:sp>
      <p:sp>
        <p:nvSpPr>
          <p:cNvPr id="231427" name="Rectangle 3"/>
          <p:cNvSpPr>
            <a:spLocks noGrp="1" noChangeArrowheads="1"/>
          </p:cNvSpPr>
          <p:nvPr>
            <p:ph idx="1"/>
          </p:nvPr>
        </p:nvSpPr>
        <p:spPr>
          <a:xfrm>
            <a:off x="990600" y="1981201"/>
            <a:ext cx="7696200" cy="4495800"/>
          </a:xfrm>
        </p:spPr>
        <p:txBody>
          <a:bodyPr/>
          <a:lstStyle/>
          <a:p>
            <a:pPr eaLnBrk="1" hangingPunct="1">
              <a:lnSpc>
                <a:spcPct val="90000"/>
              </a:lnSpc>
              <a:defRPr/>
            </a:pPr>
            <a:r>
              <a:rPr lang="en-US" sz="2800" dirty="0">
                <a:solidFill>
                  <a:schemeClr val="tx1"/>
                </a:solidFill>
              </a:rPr>
              <a:t>Peace Officer</a:t>
            </a:r>
          </a:p>
          <a:p>
            <a:pPr eaLnBrk="1" hangingPunct="1">
              <a:lnSpc>
                <a:spcPct val="90000"/>
              </a:lnSpc>
              <a:defRPr/>
            </a:pPr>
            <a:r>
              <a:rPr lang="en-US" sz="2800" dirty="0">
                <a:solidFill>
                  <a:schemeClr val="tx1"/>
                </a:solidFill>
              </a:rPr>
              <a:t>Member of the Clergy</a:t>
            </a:r>
          </a:p>
          <a:p>
            <a:pPr eaLnBrk="1" hangingPunct="1">
              <a:lnSpc>
                <a:spcPct val="90000"/>
              </a:lnSpc>
              <a:defRPr/>
            </a:pPr>
            <a:r>
              <a:rPr lang="en-US" sz="2800" dirty="0">
                <a:solidFill>
                  <a:schemeClr val="tx1"/>
                </a:solidFill>
              </a:rPr>
              <a:t>Priest</a:t>
            </a:r>
          </a:p>
          <a:p>
            <a:pPr eaLnBrk="1" hangingPunct="1">
              <a:lnSpc>
                <a:spcPct val="90000"/>
              </a:lnSpc>
              <a:defRPr/>
            </a:pPr>
            <a:r>
              <a:rPr lang="en-US" sz="2800" dirty="0">
                <a:solidFill>
                  <a:schemeClr val="tx1"/>
                </a:solidFill>
              </a:rPr>
              <a:t>Christian Science Practitioner</a:t>
            </a:r>
          </a:p>
          <a:p>
            <a:pPr eaLnBrk="1" hangingPunct="1">
              <a:lnSpc>
                <a:spcPct val="90000"/>
              </a:lnSpc>
              <a:defRPr/>
            </a:pPr>
            <a:r>
              <a:rPr lang="en-US" sz="2800" dirty="0">
                <a:solidFill>
                  <a:schemeClr val="tx1"/>
                </a:solidFill>
              </a:rPr>
              <a:t>Parent, stepparent, or guardian of </a:t>
            </a:r>
            <a:r>
              <a:rPr lang="en-US" sz="2800" u="sng" dirty="0">
                <a:solidFill>
                  <a:schemeClr val="tx1"/>
                </a:solidFill>
              </a:rPr>
              <a:t>the</a:t>
            </a:r>
            <a:r>
              <a:rPr lang="en-US" sz="2800" dirty="0">
                <a:solidFill>
                  <a:schemeClr val="tx1"/>
                </a:solidFill>
              </a:rPr>
              <a:t> minor believed to have been abused</a:t>
            </a:r>
          </a:p>
          <a:p>
            <a:pPr eaLnBrk="1" hangingPunct="1">
              <a:lnSpc>
                <a:spcPct val="90000"/>
              </a:lnSpc>
              <a:defRPr/>
            </a:pPr>
            <a:r>
              <a:rPr lang="en-US" sz="2800" dirty="0">
                <a:solidFill>
                  <a:schemeClr val="tx1"/>
                </a:solidFill>
              </a:rPr>
              <a:t>Any other person who has responsibility for the care or treatment of </a:t>
            </a:r>
            <a:r>
              <a:rPr lang="en-US" sz="2800" u="sng" dirty="0">
                <a:solidFill>
                  <a:schemeClr val="tx1"/>
                </a:solidFill>
              </a:rPr>
              <a:t>the</a:t>
            </a:r>
            <a:r>
              <a:rPr lang="en-US" sz="2800" dirty="0">
                <a:solidFill>
                  <a:schemeClr val="tx1"/>
                </a:solidFill>
              </a:rPr>
              <a:t> minor</a:t>
            </a:r>
            <a:endParaRPr lang="en-US" sz="2800" u="sng" dirty="0">
              <a:solidFill>
                <a:schemeClr val="tx1"/>
              </a:solidFill>
            </a:endParaRPr>
          </a:p>
        </p:txBody>
      </p:sp>
    </p:spTree>
    <p:extLst>
      <p:ext uri="{BB962C8B-B14F-4D97-AF65-F5344CB8AC3E}">
        <p14:creationId xmlns:p14="http://schemas.microsoft.com/office/powerpoint/2010/main" val="250568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16960</TotalTime>
  <Words>1578</Words>
  <Application>Microsoft Office PowerPoint</Application>
  <PresentationFormat>On-screen Show (4:3)</PresentationFormat>
  <Paragraphs>241</Paragraphs>
  <Slides>41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Century Gothic</vt:lpstr>
      <vt:lpstr>Georgia</vt:lpstr>
      <vt:lpstr>Times New Roman</vt:lpstr>
      <vt:lpstr>Trebuchet MS</vt:lpstr>
      <vt:lpstr>Wingdings</vt:lpstr>
      <vt:lpstr>Wingdings 2</vt:lpstr>
      <vt:lpstr>Urban</vt:lpstr>
      <vt:lpstr>Mandated Reporting  </vt:lpstr>
      <vt:lpstr>Mandated Reporting </vt:lpstr>
      <vt:lpstr>PowerPoint Presentation</vt:lpstr>
      <vt:lpstr>Two Laws</vt:lpstr>
      <vt:lpstr>A.R.S. § 15-514</vt:lpstr>
      <vt:lpstr>Two Primary Categories of Mandatory Reporters</vt:lpstr>
      <vt:lpstr>Must Report Based on Reasonable Belief Developed in the Course  of Duties:</vt:lpstr>
      <vt:lpstr>Course of Duties </vt:lpstr>
      <vt:lpstr>Must Report Based on Reasonable Belief Developed at any Time:</vt:lpstr>
      <vt:lpstr>Who MAY Report?</vt:lpstr>
      <vt:lpstr>The Importance of Reporters</vt:lpstr>
      <vt:lpstr>When do I have to Report?</vt:lpstr>
      <vt:lpstr>Arizona Standards for Reasonable Belief</vt:lpstr>
      <vt:lpstr>Reasonable Belief</vt:lpstr>
      <vt:lpstr>Duty to Report is a  Personal Responsibility</vt:lpstr>
      <vt:lpstr>Penalties for Failing to Report</vt:lpstr>
      <vt:lpstr>Civil Immunity</vt:lpstr>
      <vt:lpstr>If the following has not already been volunteered… </vt:lpstr>
      <vt:lpstr>Mandated Reporters are often the voice of abused children, because they often don’t tell!</vt:lpstr>
      <vt:lpstr>Mandatory Reporters are the Voice for the Child  </vt:lpstr>
      <vt:lpstr>How to report</vt:lpstr>
      <vt:lpstr>PowerPoint Presentation</vt:lpstr>
      <vt:lpstr>Sexual Abuse</vt:lpstr>
      <vt:lpstr>Sexual Abuse Indicators</vt:lpstr>
      <vt:lpstr>Sexual Abuse Exception</vt:lpstr>
      <vt:lpstr>Emotional Abuse</vt:lpstr>
      <vt:lpstr>Emotional Abuse Indicators</vt:lpstr>
      <vt:lpstr>Neglect</vt:lpstr>
      <vt:lpstr>Neglect    </vt:lpstr>
      <vt:lpstr>Neglect Behavioral Indicators</vt:lpstr>
      <vt:lpstr>Let’s Practice</vt:lpstr>
      <vt:lpstr>PowerPoint Presentation</vt:lpstr>
      <vt:lpstr>PowerPoint Presentation</vt:lpstr>
      <vt:lpstr>PowerPoint Presentation</vt:lpstr>
      <vt:lpstr>Safe Child Center  Child Advocacy Center Flagstaff Medical Center</vt:lpstr>
      <vt:lpstr>What is a CAC?</vt:lpstr>
      <vt:lpstr>An Advocacy Center is….</vt:lpstr>
      <vt:lpstr>MDT Investigations</vt:lpstr>
      <vt:lpstr>At Safe Child Center</vt:lpstr>
      <vt:lpstr>Answers to the quiz!</vt:lpstr>
      <vt:lpstr>Safe Child Center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Roberta L. Coons</dc:creator>
  <cp:lastModifiedBy>Susann Clinton</cp:lastModifiedBy>
  <cp:revision>112</cp:revision>
  <dcterms:created xsi:type="dcterms:W3CDTF">2018-03-15T22:32:20Z</dcterms:created>
  <dcterms:modified xsi:type="dcterms:W3CDTF">2019-02-27T23:49:42Z</dcterms:modified>
</cp:coreProperties>
</file>