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10"/>
  </p:notes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650B3-FBA9-43F3-9441-4A5C7589B2BC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6FE86-2C57-4177-BC7B-3BF20156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6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663BBFF-77C1-4BF1-A3B2-2505841100BA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0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9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76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1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73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429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6230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97D2069-43FA-49C5-9F0E-58E1EB237AEF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66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05854CA-19F4-4771-B6A2-DA5C0742B22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8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9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4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3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2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3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3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2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668F1A4-6DBB-4F0B-A679-6EE548363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B8DBF1C0-B8F1-4AAC-8704-256BA0E9D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9" name="Picture 8" descr="A sign on the side of a building&#10;&#10;Description generated with high confidence">
            <a:extLst>
              <a:ext uri="{FF2B5EF4-FFF2-40B4-BE49-F238E27FC236}">
                <a16:creationId xmlns:a16="http://schemas.microsoft.com/office/drawing/2014/main" id="{2EF4191D-B61E-47F0-BB1A-ED87E3A68A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0937" r="-1" b="22740"/>
          <a:stretch/>
        </p:blipFill>
        <p:spPr>
          <a:xfrm>
            <a:off x="474133" y="509758"/>
            <a:ext cx="11243734" cy="5891943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144BDFC-70AB-4AE9-9C49-1CCFFF81C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8827245" cy="26776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NPA Governing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Board Meeting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45A47A3-F589-4B5F-AE95-DB689067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8827245" cy="8614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FEBRUARY 22</a:t>
            </a:r>
            <a:r>
              <a:rPr lang="en-US" baseline="30000" dirty="0">
                <a:solidFill>
                  <a:srgbClr val="FFFFFF"/>
                </a:solidFill>
              </a:rPr>
              <a:t>nd</a:t>
            </a:r>
            <a:r>
              <a:rPr lang="en-US" dirty="0">
                <a:solidFill>
                  <a:srgbClr val="FFFFFF"/>
                </a:solidFill>
              </a:rPr>
              <a:t>, 2021</a:t>
            </a:r>
          </a:p>
          <a:p>
            <a:r>
              <a:rPr lang="en-US" dirty="0">
                <a:solidFill>
                  <a:srgbClr val="FFFFFF"/>
                </a:solidFill>
              </a:rPr>
              <a:t>5:30 PM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0F7E59-C971-4F55-8E3A-1E583B65F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367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Return to In-Person Instruction Recommendation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Lykins/litwicki</a:t>
            </a:r>
          </a:p>
        </p:txBody>
      </p:sp>
    </p:spTree>
    <p:extLst>
      <p:ext uri="{BB962C8B-B14F-4D97-AF65-F5344CB8AC3E}">
        <p14:creationId xmlns:p14="http://schemas.microsoft.com/office/powerpoint/2010/main" val="371497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162F34-A599-4AB2-8364-657F74D30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In-person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9AE2A-158C-477C-A475-C849FACB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3970" y="2603500"/>
            <a:ext cx="4825159" cy="3416300"/>
          </a:xfrm>
        </p:spPr>
        <p:txBody>
          <a:bodyPr/>
          <a:lstStyle/>
          <a:p>
            <a:r>
              <a:rPr lang="en-US" dirty="0"/>
              <a:t>Tier 2 Team Members</a:t>
            </a:r>
          </a:p>
          <a:p>
            <a:pPr lvl="1"/>
            <a:r>
              <a:rPr lang="en-US" dirty="0"/>
              <a:t>2 Middle School</a:t>
            </a:r>
          </a:p>
          <a:p>
            <a:pPr lvl="1"/>
            <a:r>
              <a:rPr lang="en-US" dirty="0"/>
              <a:t>2 High School</a:t>
            </a:r>
          </a:p>
          <a:p>
            <a:pPr lvl="1"/>
            <a:r>
              <a:rPr lang="en-US" dirty="0"/>
              <a:t>1 MS&amp;HS</a:t>
            </a:r>
          </a:p>
          <a:p>
            <a:pPr lvl="1"/>
            <a:r>
              <a:rPr lang="en-US" dirty="0"/>
              <a:t>Departments:</a:t>
            </a:r>
          </a:p>
          <a:p>
            <a:pPr lvl="2"/>
            <a:r>
              <a:rPr lang="en-US" dirty="0"/>
              <a:t>ELA, SS, Math, Science, Fine Arts</a:t>
            </a:r>
          </a:p>
          <a:p>
            <a:pPr lvl="1"/>
            <a:r>
              <a:rPr lang="en-US" dirty="0"/>
              <a:t>Tech</a:t>
            </a:r>
          </a:p>
          <a:p>
            <a:pPr lvl="1"/>
            <a:r>
              <a:rPr lang="en-US" dirty="0"/>
              <a:t>Counselling</a:t>
            </a:r>
          </a:p>
          <a:p>
            <a:pPr lvl="1"/>
            <a:r>
              <a:rPr lang="en-US" dirty="0"/>
              <a:t>2 Administrators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B26FD9-1983-427C-B3CB-8985B855F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8876" y="2603500"/>
            <a:ext cx="4825158" cy="3416301"/>
          </a:xfrm>
        </p:spPr>
        <p:txBody>
          <a:bodyPr/>
          <a:lstStyle/>
          <a:p>
            <a:r>
              <a:rPr lang="en-US" dirty="0"/>
              <a:t>Tier 2 Team Meetings:</a:t>
            </a:r>
          </a:p>
          <a:p>
            <a:pPr lvl="1"/>
            <a:r>
              <a:rPr lang="en-US" dirty="0"/>
              <a:t>February 9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February 17</a:t>
            </a:r>
            <a:r>
              <a:rPr lang="en-US" baseline="30000" dirty="0"/>
              <a:t>th</a:t>
            </a:r>
          </a:p>
          <a:p>
            <a:pPr lvl="1"/>
            <a:endParaRPr lang="en-US" baseline="30000" dirty="0"/>
          </a:p>
          <a:p>
            <a:r>
              <a:rPr lang="en-US" dirty="0"/>
              <a:t>Leadership Team Meetings:</a:t>
            </a:r>
          </a:p>
          <a:p>
            <a:pPr lvl="1"/>
            <a:r>
              <a:rPr lang="en-US" dirty="0"/>
              <a:t>February11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February 18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0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404C8-7803-41EF-8A81-CBF4FA6E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 dirty="0"/>
              <a:t>Tier 2 Team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58286-3F14-4C8B-9B92-5D1BD0935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r>
              <a:rPr lang="en-US" dirty="0"/>
              <a:t>COHORT INSTRUCTION</a:t>
            </a:r>
          </a:p>
          <a:p>
            <a:pPr lvl="1"/>
            <a:r>
              <a:rPr lang="en-US" dirty="0"/>
              <a:t>Split students into cohorts</a:t>
            </a:r>
          </a:p>
          <a:p>
            <a:pPr lvl="1"/>
            <a:r>
              <a:rPr lang="en-US" dirty="0"/>
              <a:t>In-person 2 days, remote 2 days</a:t>
            </a:r>
          </a:p>
          <a:p>
            <a:pPr lvl="1"/>
            <a:r>
              <a:rPr lang="en-US" dirty="0"/>
              <a:t>4 lessons a week</a:t>
            </a:r>
          </a:p>
          <a:p>
            <a:pPr lvl="1"/>
            <a:r>
              <a:rPr lang="en-US" dirty="0"/>
              <a:t>Wednesdays off</a:t>
            </a:r>
          </a:p>
          <a:p>
            <a:pPr lvl="1"/>
            <a:r>
              <a:rPr lang="en-US" dirty="0"/>
              <a:t>Allows small class sizes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12B83-71CC-45A0-B891-237906F1E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r>
              <a:rPr lang="en-US" dirty="0"/>
              <a:t>OPEN RETURN</a:t>
            </a:r>
          </a:p>
          <a:p>
            <a:pPr lvl="1"/>
            <a:r>
              <a:rPr lang="en-US" dirty="0"/>
              <a:t>All students welcome</a:t>
            </a:r>
          </a:p>
          <a:p>
            <a:pPr lvl="1"/>
            <a:r>
              <a:rPr lang="en-US" dirty="0"/>
              <a:t>Concurrent streaming provided</a:t>
            </a:r>
          </a:p>
          <a:p>
            <a:pPr lvl="1"/>
            <a:r>
              <a:rPr lang="en-US" dirty="0"/>
              <a:t>5 days a week</a:t>
            </a:r>
          </a:p>
          <a:p>
            <a:pPr lvl="1"/>
            <a:r>
              <a:rPr lang="en-US" dirty="0"/>
              <a:t>Mitigation more difficult</a:t>
            </a:r>
          </a:p>
          <a:p>
            <a:pPr lvl="2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7A048A-84CC-41FC-B279-43F708DDDEFC}"/>
              </a:ext>
            </a:extLst>
          </p:cNvPr>
          <p:cNvSpPr txBox="1"/>
          <p:nvPr/>
        </p:nvSpPr>
        <p:spPr>
          <a:xfrm>
            <a:off x="2573518" y="6019800"/>
            <a:ext cx="654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Technology concerns transcend either model</a:t>
            </a:r>
          </a:p>
        </p:txBody>
      </p:sp>
    </p:spTree>
    <p:extLst>
      <p:ext uri="{BB962C8B-B14F-4D97-AF65-F5344CB8AC3E}">
        <p14:creationId xmlns:p14="http://schemas.microsoft.com/office/powerpoint/2010/main" val="187208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FBDD27-63E9-4C71-BEF5-AA8763AF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2 Preference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E155-6D1F-4119-972E-9AC4F8D18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return to In-person Instruction, then the Tier 2 Team believes it is best to return 5-days a week with concurrent on-line instruction.</a:t>
            </a:r>
          </a:p>
          <a:p>
            <a:pPr lvl="1"/>
            <a:r>
              <a:rPr lang="en-US" dirty="0"/>
              <a:t>Send a parent communique to commit to a  choice: In-person/On-line</a:t>
            </a:r>
          </a:p>
          <a:p>
            <a:pPr lvl="1"/>
            <a:r>
              <a:rPr lang="en-US" dirty="0"/>
              <a:t>Create a process for those who choose to switch either way</a:t>
            </a:r>
          </a:p>
          <a:p>
            <a:r>
              <a:rPr lang="en-US" dirty="0"/>
              <a:t>Understanding that any return should be contingent on benchmark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8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A56BB-9BF5-41B6-B0FF-60BB71750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Phased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2C456-0355-432A-91E0-864A9CF20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8-12</a:t>
            </a:r>
            <a:r>
              <a:rPr lang="en-US" baseline="30000" dirty="0"/>
              <a:t>th</a:t>
            </a:r>
            <a:r>
              <a:rPr lang="en-US" dirty="0"/>
              <a:t>: Teachers set up classrooms for return to in-person instruction (most already have)</a:t>
            </a:r>
          </a:p>
          <a:p>
            <a:r>
              <a:rPr lang="en-US" dirty="0"/>
              <a:t>March 11</a:t>
            </a:r>
            <a:r>
              <a:rPr lang="en-US" baseline="30000" dirty="0"/>
              <a:t>th</a:t>
            </a:r>
            <a:r>
              <a:rPr lang="en-US" dirty="0"/>
              <a:t>: Special Board Meeting</a:t>
            </a:r>
          </a:p>
          <a:p>
            <a:r>
              <a:rPr lang="en-US" dirty="0"/>
              <a:t>March 15-19</a:t>
            </a:r>
            <a:r>
              <a:rPr lang="en-US" baseline="30000" dirty="0"/>
              <a:t>th</a:t>
            </a:r>
            <a:r>
              <a:rPr lang="en-US" dirty="0"/>
              <a:t>: Spring Break </a:t>
            </a:r>
          </a:p>
          <a:p>
            <a:r>
              <a:rPr lang="en-US" dirty="0"/>
              <a:t>March 22-26</a:t>
            </a:r>
            <a:r>
              <a:rPr lang="en-US" baseline="30000" dirty="0"/>
              <a:t>th</a:t>
            </a:r>
            <a:r>
              <a:rPr lang="en-US" dirty="0"/>
              <a:t>: All teachers return to NPA to teach Zoom classes from the NPA buildings (ascertain and iron out tech challenges)</a:t>
            </a:r>
          </a:p>
          <a:p>
            <a:r>
              <a:rPr lang="en-US" dirty="0"/>
              <a:t>March 29-April 2</a:t>
            </a:r>
            <a:r>
              <a:rPr lang="en-US" baseline="30000" dirty="0"/>
              <a:t>nd</a:t>
            </a:r>
            <a:r>
              <a:rPr lang="en-US" dirty="0"/>
              <a:t>: Return to in-person instruction- Grades 6, 8 , 9, 12 (&amp; specialized programs)</a:t>
            </a:r>
          </a:p>
          <a:p>
            <a:r>
              <a:rPr lang="en-US" dirty="0"/>
              <a:t>April 5-9</a:t>
            </a:r>
            <a:r>
              <a:rPr lang="en-US" baseline="30000" dirty="0"/>
              <a:t>th</a:t>
            </a:r>
            <a:r>
              <a:rPr lang="en-US" dirty="0"/>
              <a:t>: Return to in-person instruction- Grades 7, 10, 11</a:t>
            </a:r>
          </a:p>
        </p:txBody>
      </p:sp>
    </p:spTree>
    <p:extLst>
      <p:ext uri="{BB962C8B-B14F-4D97-AF65-F5344CB8AC3E}">
        <p14:creationId xmlns:p14="http://schemas.microsoft.com/office/powerpoint/2010/main" val="394479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7EA1B-CFEF-419D-A0E7-4A9D32AA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5 Day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508E-25F7-46BA-9BC7-94E4F8A90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Continuity for students</a:t>
            </a:r>
          </a:p>
          <a:p>
            <a:r>
              <a:rPr lang="en-US" dirty="0"/>
              <a:t>More quicky reacclimate students to in-person education</a:t>
            </a:r>
          </a:p>
          <a:p>
            <a:r>
              <a:rPr lang="en-US" dirty="0"/>
              <a:t>More quickly gauge student levels</a:t>
            </a:r>
          </a:p>
          <a:p>
            <a:r>
              <a:rPr lang="en-US" dirty="0"/>
              <a:t>Allow for better informed planning for possible remediation in 21/22 SY</a:t>
            </a:r>
          </a:p>
          <a:p>
            <a:r>
              <a:rPr lang="en-US" dirty="0"/>
              <a:t>Does not require teachers to learn a whole new skill set (again)</a:t>
            </a:r>
          </a:p>
          <a:p>
            <a:r>
              <a:rPr lang="en-US" dirty="0"/>
              <a:t>Easier to plan for and administer State standardized tests in April</a:t>
            </a:r>
          </a:p>
          <a:p>
            <a:pPr marL="0" indent="0">
              <a:buNone/>
            </a:pPr>
            <a:r>
              <a:rPr lang="en-US" dirty="0"/>
              <a:t>*AIMS Science &amp; AZM2</a:t>
            </a:r>
          </a:p>
          <a:p>
            <a:pPr marL="0" indent="0">
              <a:buNone/>
            </a:pPr>
            <a:r>
              <a:rPr lang="en-US" dirty="0"/>
              <a:t>*AP testing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27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0997-5D99-446A-B568-531B41C98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5 Day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8A82F-1813-4D53-BA8B-E0E38FD2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 zooms 5 days a week for concurrent students</a:t>
            </a:r>
          </a:p>
          <a:p>
            <a:r>
              <a:rPr lang="en-US" dirty="0"/>
              <a:t>Small classrooms (6 foot distancing)</a:t>
            </a:r>
          </a:p>
          <a:p>
            <a:r>
              <a:rPr lang="en-US" dirty="0"/>
              <a:t>More challenging mitigation protocols </a:t>
            </a:r>
          </a:p>
          <a:p>
            <a:pPr lvl="1"/>
            <a:r>
              <a:rPr lang="en-US" dirty="0"/>
              <a:t>Health Checks</a:t>
            </a:r>
          </a:p>
          <a:p>
            <a:pPr lvl="1"/>
            <a:r>
              <a:rPr lang="en-US" dirty="0"/>
              <a:t>Contact tracing</a:t>
            </a:r>
          </a:p>
          <a:p>
            <a:pPr lvl="1"/>
            <a:r>
              <a:rPr lang="en-US" dirty="0"/>
              <a:t>Distancing outside of classroom</a:t>
            </a:r>
          </a:p>
          <a:p>
            <a:r>
              <a:rPr lang="en-US" dirty="0"/>
              <a:t>Students moving between modalities</a:t>
            </a:r>
          </a:p>
        </p:txBody>
      </p:sp>
    </p:spTree>
    <p:extLst>
      <p:ext uri="{BB962C8B-B14F-4D97-AF65-F5344CB8AC3E}">
        <p14:creationId xmlns:p14="http://schemas.microsoft.com/office/powerpoint/2010/main" val="2957731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430</TotalTime>
  <Words>369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NPA Governing  Board Meeting</vt:lpstr>
      <vt:lpstr>Return to In-Person Instruction Recommendation</vt:lpstr>
      <vt:lpstr>Preparing for In-person Learning</vt:lpstr>
      <vt:lpstr>Tier 2 Team Considerations</vt:lpstr>
      <vt:lpstr>Tier 2 Preference</vt:lpstr>
      <vt:lpstr>Phased Return</vt:lpstr>
      <vt:lpstr>Benefits to 5 Day Return</vt:lpstr>
      <vt:lpstr>Challenges for 5 Day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NPA Governing  Board Meeting</dc:title>
  <dc:creator>Kunkel, Taryn</dc:creator>
  <cp:lastModifiedBy>Beth LaCour</cp:lastModifiedBy>
  <cp:revision>57</cp:revision>
  <dcterms:created xsi:type="dcterms:W3CDTF">2018-12-11T23:34:11Z</dcterms:created>
  <dcterms:modified xsi:type="dcterms:W3CDTF">2021-02-26T17:33:22Z</dcterms:modified>
</cp:coreProperties>
</file>